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26"/>
  </p:notesMasterIdLst>
  <p:handoutMasterIdLst>
    <p:handoutMasterId r:id="rId27"/>
  </p:handoutMasterIdLst>
  <p:sldIdLst>
    <p:sldId id="296" r:id="rId5"/>
    <p:sldId id="261" r:id="rId6"/>
    <p:sldId id="290" r:id="rId7"/>
    <p:sldId id="257" r:id="rId8"/>
    <p:sldId id="264" r:id="rId9"/>
    <p:sldId id="277" r:id="rId10"/>
    <p:sldId id="293" r:id="rId11"/>
    <p:sldId id="298" r:id="rId12"/>
    <p:sldId id="288" r:id="rId13"/>
    <p:sldId id="300" r:id="rId14"/>
    <p:sldId id="281" r:id="rId15"/>
    <p:sldId id="291" r:id="rId16"/>
    <p:sldId id="292" r:id="rId17"/>
    <p:sldId id="297" r:id="rId18"/>
    <p:sldId id="294" r:id="rId19"/>
    <p:sldId id="276" r:id="rId20"/>
    <p:sldId id="278" r:id="rId21"/>
    <p:sldId id="280" r:id="rId22"/>
    <p:sldId id="285" r:id="rId23"/>
    <p:sldId id="286" r:id="rId24"/>
    <p:sldId id="287" r:id="rId25"/>
  </p:sldIdLst>
  <p:sldSz cx="12193588" cy="6858000"/>
  <p:notesSz cx="6858000" cy="9144000"/>
  <p:defaultTextStyle>
    <a:defPPr lvl="0">
      <a:defRPr lang="nl-NL"/>
    </a:defPPr>
    <a:lvl1pPr marL="0" lvl="1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457112" lvl="2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914226" lvl="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1371337" lvl="4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E740AC-69D9-40E5-67BC-A94A7DF55124}" name="Pien van Berkel" initials="PvB" userId="S::berkel@ce.nl::204d5c60-4abe-445c-ba27-b5ffb0f0293b" providerId="AD"/>
  <p188:author id="{EA13BFDB-DF04-ACD3-70F7-97F0FC344AC8}" name="Jessica de Koning" initials="JdK" userId="S::Koning@ce.nl::517f1be4-b469-4fd5-be46-489b771c88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C0D739"/>
    <a:srgbClr val="B9E4FF"/>
    <a:srgbClr val="A9A9A9"/>
    <a:srgbClr val="549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78CD2-5FEC-C10C-A1F4-3FB404DA3AC5}" v="7" dt="2023-05-10T08:09:16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Smit | Duurzaam Den Haag" userId="S::jessica@duurzaamdenhaag.nl::455a1e85-d062-4ce9-b7ff-9648f7378311" providerId="AD" clId="Web-{82678CD2-5FEC-C10C-A1F4-3FB404DA3AC5}"/>
    <pc:docChg chg="modSld">
      <pc:chgData name="Jessica Smit | Duurzaam Den Haag" userId="S::jessica@duurzaamdenhaag.nl::455a1e85-d062-4ce9-b7ff-9648f7378311" providerId="AD" clId="Web-{82678CD2-5FEC-C10C-A1F4-3FB404DA3AC5}" dt="2023-05-10T08:09:19.950" v="8" actId="1076"/>
      <pc:docMkLst>
        <pc:docMk/>
      </pc:docMkLst>
      <pc:sldChg chg="modSp">
        <pc:chgData name="Jessica Smit | Duurzaam Den Haag" userId="S::jessica@duurzaamdenhaag.nl::455a1e85-d062-4ce9-b7ff-9648f7378311" providerId="AD" clId="Web-{82678CD2-5FEC-C10C-A1F4-3FB404DA3AC5}" dt="2023-05-10T08:09:19.950" v="8" actId="1076"/>
        <pc:sldMkLst>
          <pc:docMk/>
          <pc:sldMk cId="1910632311" sldId="293"/>
        </pc:sldMkLst>
        <pc:grpChg chg="mod">
          <ac:chgData name="Jessica Smit | Duurzaam Den Haag" userId="S::jessica@duurzaamdenhaag.nl::455a1e85-d062-4ce9-b7ff-9648f7378311" providerId="AD" clId="Web-{82678CD2-5FEC-C10C-A1F4-3FB404DA3AC5}" dt="2023-05-10T08:09:16.575" v="6" actId="1076"/>
          <ac:grpSpMkLst>
            <pc:docMk/>
            <pc:sldMk cId="1910632311" sldId="293"/>
            <ac:grpSpMk id="24" creationId="{C1F0A442-9475-4268-AFE0-17104F6C10EE}"/>
          </ac:grpSpMkLst>
        </pc:grpChg>
        <pc:graphicFrameChg chg="mod">
          <ac:chgData name="Jessica Smit | Duurzaam Den Haag" userId="S::jessica@duurzaamdenhaag.nl::455a1e85-d062-4ce9-b7ff-9648f7378311" providerId="AD" clId="Web-{82678CD2-5FEC-C10C-A1F4-3FB404DA3AC5}" dt="2023-05-10T08:09:19.950" v="8" actId="1076"/>
          <ac:graphicFrameMkLst>
            <pc:docMk/>
            <pc:sldMk cId="1910632311" sldId="293"/>
            <ac:graphicFrameMk id="25" creationId="{A0DD58B0-B34F-341A-73B1-8C9EB329C55D}"/>
          </ac:graphicFrameMkLst>
        </pc:graphicFrameChg>
      </pc:sldChg>
      <pc:sldChg chg="addSp delSp">
        <pc:chgData name="Jessica Smit | Duurzaam Den Haag" userId="S::jessica@duurzaamdenhaag.nl::455a1e85-d062-4ce9-b7ff-9648f7378311" providerId="AD" clId="Web-{82678CD2-5FEC-C10C-A1F4-3FB404DA3AC5}" dt="2023-05-10T07:21:48.742" v="5"/>
        <pc:sldMkLst>
          <pc:docMk/>
          <pc:sldMk cId="2021511581" sldId="298"/>
        </pc:sldMkLst>
        <pc:picChg chg="add del">
          <ac:chgData name="Jessica Smit | Duurzaam Den Haag" userId="S::jessica@duurzaamdenhaag.nl::455a1e85-d062-4ce9-b7ff-9648f7378311" providerId="AD" clId="Web-{82678CD2-5FEC-C10C-A1F4-3FB404DA3AC5}" dt="2023-05-10T07:21:48.742" v="5"/>
          <ac:picMkLst>
            <pc:docMk/>
            <pc:sldMk cId="2021511581" sldId="298"/>
            <ac:picMk id="5" creationId="{5158BFDF-60F1-179E-28E6-DE5D8BA9AE05}"/>
          </ac:picMkLst>
        </pc:picChg>
        <pc:picChg chg="add">
          <ac:chgData name="Jessica Smit | Duurzaam Den Haag" userId="S::jessica@duurzaamdenhaag.nl::455a1e85-d062-4ce9-b7ff-9648f7378311" providerId="AD" clId="Web-{82678CD2-5FEC-C10C-A1F4-3FB404DA3AC5}" dt="2023-05-09T14:52:08.616" v="4"/>
          <ac:picMkLst>
            <pc:docMk/>
            <pc:sldMk cId="2021511581" sldId="298"/>
            <ac:picMk id="6" creationId="{1AD03157-FC94-76C9-C3CB-6B59B1648EA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delft.sharepoint.com/sites/220266/Intern/3.%20Data/Omzet%20eten%20en%20drinken%20naar%20voedselkana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edelft.sharepoint.com/sites/220266/Intern/5.%20Werkdocumenten/Figuur%20eiwitten%20CE%20Del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edelft.sharepoint.com/sites/220266/Intern/5.%20Werkdocumenten/Figuur%20eiwitten%20CE%20Delf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edelft.sharepoint.com/sites/220266/Intern/5.%20Werkdocumenten/Veranderingen%20percentag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cedelft.sharepoint.com/sites/220266/Intern/5.%20Werkdocumenten/Veranderingen%20percentag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nl-NL"/>
              <a:t>Verkoopkanalen in voedselverkoop</a:t>
            </a:r>
          </a:p>
        </c:rich>
      </c:tx>
      <c:layout>
        <c:manualLayout>
          <c:xMode val="edge"/>
          <c:yMode val="edge"/>
          <c:x val="1.3210841588977769E-2"/>
          <c:y val="4.370713426349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328514093098671"/>
          <c:y val="0.10954408694541201"/>
          <c:w val="0.48632860347120177"/>
          <c:h val="0.67226572207176283"/>
        </c:manualLayout>
      </c:layout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explosion val="3"/>
          <c:dPt>
            <c:idx val="0"/>
            <c:bubble3D val="0"/>
            <c:spPr>
              <a:solidFill>
                <a:srgbClr val="009DD8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3D-47BD-8059-558C6A50611A}"/>
              </c:ext>
            </c:extLst>
          </c:dPt>
          <c:dPt>
            <c:idx val="1"/>
            <c:bubble3D val="0"/>
            <c:spPr>
              <a:solidFill>
                <a:srgbClr val="8DD3FF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3D-47BD-8059-558C6A50611A}"/>
              </c:ext>
            </c:extLst>
          </c:dPt>
          <c:dPt>
            <c:idx val="2"/>
            <c:bubble3D val="0"/>
            <c:spPr>
              <a:solidFill>
                <a:srgbClr val="FFDB00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3D-47BD-8059-558C6A50611A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21593B03-0FE2-4E3F-BE4E-D4FBB2B6FA03}" type="VALUE">
                      <a:rPr lang="en-US" smtClean="0"/>
                      <a:pPr/>
                      <a:t>[VALUE]</a:t>
                    </a:fld>
                    <a:r>
                      <a:rPr lang="en-US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3D-47BD-8059-558C6A506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'[Omzet eten en drinken naar voedselkanaal.xlsx]Blad1'!$B$63:$B$65</c:f>
              <c:strCache>
                <c:ptCount val="3"/>
                <c:pt idx="0">
                  <c:v>Detailhandel (supermarkten en kleine detailhandel incl. onderweg)</c:v>
                </c:pt>
                <c:pt idx="1">
                  <c:v>Horeca (restaurants en hotels, gemak, recreatie, zorginstellingen)</c:v>
                </c:pt>
                <c:pt idx="2">
                  <c:v>Catering</c:v>
                </c:pt>
              </c:strCache>
            </c:strRef>
          </c:cat>
          <c:val>
            <c:numRef>
              <c:f>'[Omzet eten en drinken naar voedselkanaal.xlsx]Blad1'!$M$63:$M$65</c:f>
              <c:numCache>
                <c:formatCode>0%</c:formatCode>
                <c:ptCount val="3"/>
                <c:pt idx="0">
                  <c:v>0.8435052214243729</c:v>
                </c:pt>
                <c:pt idx="1">
                  <c:v>0.12800734976182521</c:v>
                </c:pt>
                <c:pt idx="2">
                  <c:v>2.6075571247779206E-2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3D-47BD-8059-558C6A506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 cap="flat" cmpd="sng" algn="ctr">
      <a:solidFill>
        <a:srgbClr val="009DD8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'[Figuur eiwitten CE Delft.xlsx]Figuur'!$S$52</c:f>
              <c:strCache>
                <c:ptCount val="1"/>
                <c:pt idx="0">
                  <c:v>Zuivel</c:v>
                </c:pt>
              </c:strCache>
            </c:strRef>
          </c:tx>
          <c:spPr>
            <a:solidFill>
              <a:srgbClr val="009DD8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Delft.xlsx]Figuur'!$S$53:$S$55</c:f>
              <c:numCache>
                <c:formatCode>0.0</c:formatCode>
                <c:ptCount val="2"/>
                <c:pt idx="0" formatCode="General">
                  <c:v>955.76</c:v>
                </c:pt>
                <c:pt idx="1">
                  <c:v>1.0900000000000001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640-402A-8BF8-C7C785033DE3}"/>
            </c:ext>
          </c:extLst>
        </c:ser>
        <c:ser>
          <c:idx val="1"/>
          <c:order val="1"/>
          <c:tx>
            <c:strRef>
              <c:f>'[Figuur eiwitten CE Delft.xlsx]Figuur'!$T$52</c:f>
              <c:strCache>
                <c:ptCount val="1"/>
                <c:pt idx="0">
                  <c:v>Varken</c:v>
                </c:pt>
              </c:strCache>
            </c:strRef>
          </c:tx>
          <c:spPr>
            <a:solidFill>
              <a:srgbClr val="8DD3FF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Delft.xlsx]Figuur'!$T$53:$T$55</c:f>
              <c:numCache>
                <c:formatCode>0.0</c:formatCode>
                <c:ptCount val="2"/>
                <c:pt idx="0" formatCode="General">
                  <c:v>121.7</c:v>
                </c:pt>
                <c:pt idx="1">
                  <c:v>1.27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640-402A-8BF8-C7C785033DE3}"/>
            </c:ext>
          </c:extLst>
        </c:ser>
        <c:ser>
          <c:idx val="2"/>
          <c:order val="2"/>
          <c:tx>
            <c:strRef>
              <c:f>'[Figuur eiwitten CE Delft.xlsx]Figuur'!$U$52</c:f>
              <c:strCache>
                <c:ptCount val="1"/>
                <c:pt idx="0">
                  <c:v>Vis</c:v>
                </c:pt>
              </c:strCache>
            </c:strRef>
          </c:tx>
          <c:spPr>
            <a:solidFill>
              <a:srgbClr val="FFDB00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Delft.xlsx]Figuur'!$U$53:$U$55</c:f>
              <c:numCache>
                <c:formatCode>0.0</c:formatCode>
                <c:ptCount val="2"/>
                <c:pt idx="0" formatCode="General">
                  <c:v>64.61</c:v>
                </c:pt>
                <c:pt idx="1">
                  <c:v>0.48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640-402A-8BF8-C7C785033DE3}"/>
            </c:ext>
          </c:extLst>
        </c:ser>
        <c:ser>
          <c:idx val="3"/>
          <c:order val="3"/>
          <c:tx>
            <c:strRef>
              <c:f>'[Figuur eiwitten CE Delft.xlsx]Figuur'!$V$52</c:f>
              <c:strCache>
                <c:ptCount val="1"/>
                <c:pt idx="0">
                  <c:v>Rund</c:v>
                </c:pt>
              </c:strCache>
            </c:strRef>
          </c:tx>
          <c:spPr>
            <a:solidFill>
              <a:srgbClr val="009133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Delft.xlsx]Figuur'!$V$53:$V$55</c:f>
              <c:numCache>
                <c:formatCode>0.0</c:formatCode>
                <c:ptCount val="2"/>
                <c:pt idx="0" formatCode="General">
                  <c:v>43.71</c:v>
                </c:pt>
                <c:pt idx="1">
                  <c:v>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640-402A-8BF8-C7C785033DE3}"/>
            </c:ext>
          </c:extLst>
        </c:ser>
        <c:ser>
          <c:idx val="4"/>
          <c:order val="4"/>
          <c:tx>
            <c:strRef>
              <c:f>'[Figuur eiwitten CE Delft.xlsx]Figuur'!$W$52</c:f>
              <c:strCache>
                <c:ptCount val="1"/>
                <c:pt idx="0">
                  <c:v>Kip</c:v>
                </c:pt>
              </c:strCache>
            </c:strRef>
          </c:tx>
          <c:spPr>
            <a:solidFill>
              <a:srgbClr val="70C82F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Delft.xlsx]Figuur'!$W$53:$W$55</c:f>
              <c:numCache>
                <c:formatCode>0.0</c:formatCode>
                <c:ptCount val="2"/>
                <c:pt idx="0" formatCode="General">
                  <c:v>33.94</c:v>
                </c:pt>
                <c:pt idx="1">
                  <c:v>0.25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C640-402A-8BF8-C7C785033DE3}"/>
            </c:ext>
          </c:extLst>
        </c:ser>
        <c:ser>
          <c:idx val="5"/>
          <c:order val="5"/>
          <c:tx>
            <c:strRef>
              <c:f>'[Figuur eiwitten CE Delft.xlsx]Figuur'!$X$52</c:f>
              <c:strCache>
                <c:ptCount val="1"/>
                <c:pt idx="0">
                  <c:v>Eieren</c:v>
                </c:pt>
              </c:strCache>
            </c:strRef>
          </c:tx>
          <c:spPr>
            <a:solidFill>
              <a:srgbClr val="344893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Delft.xlsx]Figuur'!$X$53:$X$55</c:f>
              <c:numCache>
                <c:formatCode>0.0</c:formatCode>
                <c:ptCount val="2"/>
                <c:pt idx="0" formatCode="General">
                  <c:v>43.07</c:v>
                </c:pt>
                <c:pt idx="1">
                  <c:v>0.21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640-402A-8BF8-C7C785033DE3}"/>
            </c:ext>
          </c:extLst>
        </c:ser>
        <c:ser>
          <c:idx val="6"/>
          <c:order val="6"/>
          <c:tx>
            <c:strRef>
              <c:f>'[Figuur eiwitten CE Delft.xlsx]Figuur'!$Y$52</c:f>
              <c:strCache>
                <c:ptCount val="1"/>
                <c:pt idx="0">
                  <c:v>Aardappelen ed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Delft.xlsx]Figuur'!$Y$53:$Y$55</c:f>
              <c:numCache>
                <c:formatCode>0.0</c:formatCode>
                <c:ptCount val="2"/>
                <c:pt idx="0" formatCode="General">
                  <c:v>258.91000000000003</c:v>
                </c:pt>
                <c:pt idx="1">
                  <c:v>0.08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C640-402A-8BF8-C7C785033DE3}"/>
            </c:ext>
          </c:extLst>
        </c:ser>
        <c:ser>
          <c:idx val="7"/>
          <c:order val="7"/>
          <c:tx>
            <c:strRef>
              <c:f>'[Figuur eiwitten CE Delft.xlsx]Figuur'!$Z$52</c:f>
              <c:strCache>
                <c:ptCount val="1"/>
                <c:pt idx="0">
                  <c:v>Granen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Delft.xlsx]Figuur'!$Z$53:$Z$55</c:f>
              <c:numCache>
                <c:formatCode>0.0</c:formatCode>
                <c:ptCount val="2"/>
                <c:pt idx="0" formatCode="General">
                  <c:v>245.27</c:v>
                </c:pt>
                <c:pt idx="1">
                  <c:v>0.2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C640-402A-8BF8-C7C785033DE3}"/>
            </c:ext>
          </c:extLst>
        </c:ser>
        <c:ser>
          <c:idx val="8"/>
          <c:order val="8"/>
          <c:tx>
            <c:strRef>
              <c:f>'[Figuur eiwitten CE Delft.xlsx]Figuur'!$AA$52</c:f>
              <c:strCache>
                <c:ptCount val="1"/>
                <c:pt idx="0">
                  <c:v>Soja e.d.</c:v>
                </c:pt>
              </c:strCache>
            </c:strRef>
          </c:tx>
          <c:spPr>
            <a:solidFill>
              <a:srgbClr val="009C9E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Delft.xlsx]Figuur'!$AA$53:$AA$55</c:f>
              <c:numCache>
                <c:formatCode>0.0</c:formatCode>
                <c:ptCount val="2"/>
                <c:pt idx="0" formatCode="General">
                  <c:v>7.07</c:v>
                </c:pt>
                <c:pt idx="1">
                  <c:v>0.03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640-402A-8BF8-C7C785033DE3}"/>
            </c:ext>
          </c:extLst>
        </c:ser>
        <c:ser>
          <c:idx val="9"/>
          <c:order val="9"/>
          <c:tx>
            <c:strRef>
              <c:f>'[Figuur eiwitten CE Delft.xlsx]Figuur'!$AB$52</c:f>
              <c:strCache>
                <c:ptCount val="1"/>
                <c:pt idx="0">
                  <c:v>Peulvruchten</c:v>
                </c:pt>
              </c:strCache>
            </c:strRef>
          </c:tx>
          <c:spPr>
            <a:solidFill>
              <a:srgbClr val="41C4B3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Delft.xlsx]Figuur'!$AB$53:$AB$55</c:f>
              <c:numCache>
                <c:formatCode>0.0</c:formatCode>
                <c:ptCount val="2"/>
                <c:pt idx="0" formatCode="General">
                  <c:v>3.95</c:v>
                </c:pt>
                <c:pt idx="1">
                  <c:v>0.01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C640-402A-8BF8-C7C785033DE3}"/>
            </c:ext>
          </c:extLst>
        </c:ser>
        <c:ser>
          <c:idx val="10"/>
          <c:order val="10"/>
          <c:tx>
            <c:strRef>
              <c:f>'[Figuur eiwitten CE Delft.xlsx]Figuur'!$AC$52</c:f>
              <c:strCache>
                <c:ptCount val="1"/>
                <c:pt idx="0">
                  <c:v>Noten</c:v>
                </c:pt>
              </c:strCache>
            </c:strRef>
          </c:tx>
          <c:spPr>
            <a:solidFill>
              <a:srgbClr val="902B8F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Delft.xlsx]Figuur'!$AC$53:$AC$55</c:f>
              <c:numCache>
                <c:formatCode>0.0</c:formatCode>
                <c:ptCount val="2"/>
                <c:pt idx="0" formatCode="General">
                  <c:v>13.81</c:v>
                </c:pt>
                <c:pt idx="1">
                  <c:v>0.04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C640-402A-8BF8-C7C785033DE3}"/>
            </c:ext>
          </c:extLst>
        </c:ser>
        <c:ser>
          <c:idx val="11"/>
          <c:order val="11"/>
          <c:tx>
            <c:strRef>
              <c:f>'[Figuur eiwitten CE Delft.xlsx]Figuur'!$AD$52</c:f>
              <c:strCache>
                <c:ptCount val="1"/>
                <c:pt idx="0">
                  <c:v>Groenten</c:v>
                </c:pt>
              </c:strCache>
            </c:strRef>
          </c:tx>
          <c:spPr>
            <a:solidFill>
              <a:srgbClr val="B55CAA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Delft.xlsx]Figuur'!$AD$53:$AD$55</c:f>
              <c:numCache>
                <c:formatCode>0.0</c:formatCode>
                <c:ptCount val="2"/>
                <c:pt idx="0" formatCode="General">
                  <c:v>229.49</c:v>
                </c:pt>
                <c:pt idx="1">
                  <c:v>0.23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C640-402A-8BF8-C7C785033DE3}"/>
            </c:ext>
          </c:extLst>
        </c:ser>
        <c:ser>
          <c:idx val="12"/>
          <c:order val="12"/>
          <c:tx>
            <c:strRef>
              <c:f>'[Figuur eiwitten CE Delft.xlsx]Figuur'!$AE$52</c:f>
              <c:strCache>
                <c:ptCount val="1"/>
                <c:pt idx="0">
                  <c:v>Fruit</c:v>
                </c:pt>
              </c:strCache>
            </c:strRef>
          </c:tx>
          <c:spPr>
            <a:solidFill>
              <a:srgbClr val="F27221"/>
            </a:solidFill>
            <a:ln>
              <a:noFill/>
            </a:ln>
            <a:effectLst/>
          </c:spPr>
          <c:invertIfNegative val="0"/>
          <c:cat>
            <c:strRef>
              <c:f>'[Figuur eiwitten CE Delft.xlsx]Figuur'!$R$53:$R$55</c:f>
              <c:strCache>
                <c:ptCount val="2"/>
                <c:pt idx="0">
                  <c:v>g per dag</c:v>
                </c:pt>
                <c:pt idx="1">
                  <c:v>kg CO2-eq per dag</c:v>
                </c:pt>
              </c:strCache>
              <c:extLst/>
            </c:strRef>
          </c:cat>
          <c:val>
            <c:numRef>
              <c:f>'[Figuur eiwitten CE Delft.xlsx]Figuur'!$AE$53:$AE$55</c:f>
              <c:numCache>
                <c:formatCode>0.0</c:formatCode>
                <c:ptCount val="2"/>
                <c:pt idx="0" formatCode="General">
                  <c:v>443.52</c:v>
                </c:pt>
                <c:pt idx="1">
                  <c:v>0.13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C640-402A-8BF8-C7C78503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48015"/>
        <c:axId val="883748431"/>
      </c:barChart>
      <c:catAx>
        <c:axId val="88374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883748431"/>
        <c:crosses val="autoZero"/>
        <c:auto val="1"/>
        <c:lblAlgn val="ctr"/>
        <c:lblOffset val="100"/>
        <c:noMultiLvlLbl val="0"/>
      </c:catAx>
      <c:valAx>
        <c:axId val="88374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</a:defRPr>
            </a:pPr>
            <a:endParaRPr lang="en-US"/>
          </a:p>
        </c:txPr>
        <c:crossAx val="883748015"/>
        <c:crosses val="autoZero"/>
        <c:crossBetween val="between"/>
      </c:valAx>
      <c:spPr>
        <a:solidFill>
          <a:srgbClr val="FFFFFF"/>
        </a:solidFill>
        <a:ln>
          <a:solidFill>
            <a:srgbClr val="D9D9D9"/>
          </a:solidFill>
        </a:ln>
        <a:effectLst/>
      </c:spPr>
    </c:plotArea>
    <c:legend>
      <c:legendPos val="r"/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 cap="flat" cmpd="sng" algn="ctr">
      <a:solidFill>
        <a:srgbClr val="009DD8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8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nl-NL"/>
              <a:t> Klimaatimpact van gemiddeld Nederlands dieet</a:t>
            </a:r>
          </a:p>
          <a:p>
            <a:pPr>
              <a:defRPr/>
            </a:pPr>
            <a:r>
              <a:rPr lang="nl-NL"/>
              <a:t>in kg CO2-eq.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9DD8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F-4196-99A5-892B833D45C9}"/>
              </c:ext>
            </c:extLst>
          </c:dPt>
          <c:dPt>
            <c:idx val="1"/>
            <c:bubble3D val="0"/>
            <c:spPr>
              <a:solidFill>
                <a:srgbClr val="8DD3FF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F-4196-99A5-892B833D45C9}"/>
              </c:ext>
            </c:extLst>
          </c:dPt>
          <c:dPt>
            <c:idx val="2"/>
            <c:bubble3D val="0"/>
            <c:spPr>
              <a:solidFill>
                <a:srgbClr val="FFDB00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5F-4196-99A5-892B833D45C9}"/>
              </c:ext>
            </c:extLst>
          </c:dPt>
          <c:dPt>
            <c:idx val="3"/>
            <c:bubble3D val="0"/>
            <c:spPr>
              <a:solidFill>
                <a:srgbClr val="009133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5F-4196-99A5-892B833D45C9}"/>
              </c:ext>
            </c:extLst>
          </c:dPt>
          <c:dPt>
            <c:idx val="4"/>
            <c:bubble3D val="0"/>
            <c:spPr>
              <a:solidFill>
                <a:srgbClr val="70C82F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5F-4196-99A5-892B833D45C9}"/>
              </c:ext>
            </c:extLst>
          </c:dPt>
          <c:dPt>
            <c:idx val="5"/>
            <c:bubble3D val="0"/>
            <c:spPr>
              <a:solidFill>
                <a:srgbClr val="344893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5F-4196-99A5-892B833D45C9}"/>
              </c:ext>
            </c:extLst>
          </c:dPt>
          <c:dPt>
            <c:idx val="6"/>
            <c:bubble3D val="0"/>
            <c:spPr>
              <a:solidFill>
                <a:srgbClr val="F79646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5F-4196-99A5-892B833D45C9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95F-4196-99A5-892B833D45C9}"/>
              </c:ext>
            </c:extLst>
          </c:dPt>
          <c:dPt>
            <c:idx val="8"/>
            <c:bubble3D val="0"/>
            <c:spPr>
              <a:solidFill>
                <a:srgbClr val="009C9E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95F-4196-99A5-892B833D45C9}"/>
              </c:ext>
            </c:extLst>
          </c:dPt>
          <c:dPt>
            <c:idx val="9"/>
            <c:bubble3D val="0"/>
            <c:spPr>
              <a:solidFill>
                <a:srgbClr val="41C4B3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95F-4196-99A5-892B833D45C9}"/>
              </c:ext>
            </c:extLst>
          </c:dPt>
          <c:dPt>
            <c:idx val="10"/>
            <c:bubble3D val="0"/>
            <c:spPr>
              <a:solidFill>
                <a:srgbClr val="902B8F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95F-4196-99A5-892B833D45C9}"/>
              </c:ext>
            </c:extLst>
          </c:dPt>
          <c:dPt>
            <c:idx val="11"/>
            <c:bubble3D val="0"/>
            <c:spPr>
              <a:solidFill>
                <a:srgbClr val="B55CAA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95F-4196-99A5-892B833D45C9}"/>
              </c:ext>
            </c:extLst>
          </c:dPt>
          <c:dPt>
            <c:idx val="12"/>
            <c:bubble3D val="0"/>
            <c:spPr>
              <a:solidFill>
                <a:srgbClr val="F27221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95F-4196-99A5-892B833D45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'[Figuur eiwitten CE Delft.xlsx]Figuur'!$S$87:$S$99</c:f>
              <c:strCache>
                <c:ptCount val="13"/>
                <c:pt idx="0">
                  <c:v>Varken</c:v>
                </c:pt>
                <c:pt idx="1">
                  <c:v>Zuivel</c:v>
                </c:pt>
                <c:pt idx="2">
                  <c:v>Rund</c:v>
                </c:pt>
                <c:pt idx="3">
                  <c:v>Vis</c:v>
                </c:pt>
                <c:pt idx="4">
                  <c:v>Kip</c:v>
                </c:pt>
                <c:pt idx="5">
                  <c:v>Groenten</c:v>
                </c:pt>
                <c:pt idx="6">
                  <c:v>Eieren</c:v>
                </c:pt>
                <c:pt idx="7">
                  <c:v>Granen</c:v>
                </c:pt>
                <c:pt idx="8">
                  <c:v>Fruit</c:v>
                </c:pt>
                <c:pt idx="9">
                  <c:v>Aardappelen ed</c:v>
                </c:pt>
                <c:pt idx="10">
                  <c:v>Noten</c:v>
                </c:pt>
                <c:pt idx="11">
                  <c:v>Soja e.d.</c:v>
                </c:pt>
                <c:pt idx="12">
                  <c:v>Peulvruchten</c:v>
                </c:pt>
              </c:strCache>
            </c:strRef>
          </c:cat>
          <c:val>
            <c:numRef>
              <c:f>'[Figuur eiwitten CE Delft.xlsx]Figuur'!$T$87:$T$99</c:f>
              <c:numCache>
                <c:formatCode>0.0</c:formatCode>
                <c:ptCount val="13"/>
                <c:pt idx="0">
                  <c:v>1.27</c:v>
                </c:pt>
                <c:pt idx="1">
                  <c:v>1.0900000000000001</c:v>
                </c:pt>
                <c:pt idx="2">
                  <c:v>1.02</c:v>
                </c:pt>
                <c:pt idx="3">
                  <c:v>0.48</c:v>
                </c:pt>
                <c:pt idx="4">
                  <c:v>0.25</c:v>
                </c:pt>
                <c:pt idx="5">
                  <c:v>0.23</c:v>
                </c:pt>
                <c:pt idx="6">
                  <c:v>0.21</c:v>
                </c:pt>
                <c:pt idx="7">
                  <c:v>0.2</c:v>
                </c:pt>
                <c:pt idx="8">
                  <c:v>0.13</c:v>
                </c:pt>
                <c:pt idx="9">
                  <c:v>0.08</c:v>
                </c:pt>
                <c:pt idx="10">
                  <c:v>0.04</c:v>
                </c:pt>
                <c:pt idx="11">
                  <c:v>0.03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95F-4196-99A5-892B833D45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 cap="flat" cmpd="sng" algn="ctr">
      <a:solidFill>
        <a:srgbClr val="009DD8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05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nl-NL"/>
              <a:t>Reductie van klimaatimpact vanminder verspilling (PBL,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'Veranderingen naast elkaar'!$Q$11</c:f>
              <c:strCache>
                <c:ptCount val="1"/>
                <c:pt idx="0">
                  <c:v>Resterende klimaatimpact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'Veranderingen naast elkaar'!$F$12:$F$25</c:f>
              <c:strCache>
                <c:ptCount val="2"/>
                <c:pt idx="0">
                  <c:v>Verspilling -25%</c:v>
                </c:pt>
                <c:pt idx="1">
                  <c:v>Verspilling -50%</c:v>
                </c:pt>
              </c:strCache>
            </c:strRef>
          </c:cat>
          <c:val>
            <c:numRef>
              <c:f>'Veranderingen naast elkaar'!$Q$12:$Q$25</c:f>
              <c:numCache>
                <c:formatCode>0%</c:formatCode>
                <c:ptCount val="2"/>
                <c:pt idx="0">
                  <c:v>0.97359735973597361</c:v>
                </c:pt>
                <c:pt idx="1">
                  <c:v>0.94851485148514847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9-499D-9028-1F799F0F5B59}"/>
            </c:ext>
          </c:extLst>
        </c:ser>
        <c:ser>
          <c:idx val="1"/>
          <c:order val="1"/>
          <c:tx>
            <c:strRef>
              <c:f>'Veranderingen naast elkaar'!$R$11</c:f>
              <c:strCache>
                <c:ptCount val="1"/>
                <c:pt idx="0">
                  <c:v>Reductie t.o.v. uitgangsscenario PBL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'Veranderingen naast elkaar'!$F$12:$F$25</c:f>
              <c:strCache>
                <c:ptCount val="2"/>
                <c:pt idx="0">
                  <c:v>Verspilling -25%</c:v>
                </c:pt>
                <c:pt idx="1">
                  <c:v>Verspilling -50%</c:v>
                </c:pt>
              </c:strCache>
            </c:strRef>
          </c:cat>
          <c:val>
            <c:numRef>
              <c:f>'Veranderingen naast elkaar'!$R$12:$R$25</c:f>
              <c:numCache>
                <c:formatCode>0%</c:formatCode>
                <c:ptCount val="2"/>
                <c:pt idx="0">
                  <c:v>2.6402640264026389E-2</c:v>
                </c:pt>
                <c:pt idx="1">
                  <c:v>5.1485148514851531E-2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9-499D-9028-1F799F0F5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944352"/>
        <c:axId val="490940192"/>
      </c:barChart>
      <c:catAx>
        <c:axId val="49094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90940192"/>
        <c:crosses val="autoZero"/>
        <c:auto val="1"/>
        <c:lblAlgn val="ctr"/>
        <c:lblOffset val="100"/>
        <c:noMultiLvlLbl val="0"/>
      </c:catAx>
      <c:valAx>
        <c:axId val="49094019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90944352"/>
        <c:crosses val="autoZero"/>
        <c:crossBetween val="between"/>
      </c:valAx>
      <c:spPr>
        <a:solidFill>
          <a:srgbClr val="FFFFFF"/>
        </a:solidFill>
        <a:ln>
          <a:solidFill>
            <a:srgbClr val="D9D9D9"/>
          </a:solidFill>
        </a:ln>
        <a:effectLst/>
      </c:spPr>
    </c:plotArea>
    <c:legend>
      <c:legendPos val="b"/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 cap="flat" cmpd="sng" algn="ctr">
      <a:solidFill>
        <a:srgbClr val="009DD8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nl-NL"/>
              <a:t>Reductie van klimaatimpact van eiwitcomponenten in dieet door veranderingen in eiwitconsumtie (CE Delft, 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'Data uit CE Delft, 2012'!$I$11</c:f>
              <c:strCache>
                <c:ptCount val="1"/>
                <c:pt idx="0">
                  <c:v>Resterende klimaatimpact </c:v>
                </c:pt>
              </c:strCache>
            </c:strRef>
          </c:tx>
          <c:spPr>
            <a:solidFill>
              <a:srgbClr val="009DD8"/>
            </a:solidFill>
            <a:ln>
              <a:noFill/>
            </a:ln>
            <a:effectLst/>
          </c:spPr>
          <c:invertIfNegative val="0"/>
          <c:cat>
            <c:strRef>
              <c:f>'Data uit CE Delft, 2012'!$C$12:$C$18</c:f>
              <c:strCache>
                <c:ptCount val="7"/>
                <c:pt idx="0">
                  <c:v>Huidig dieet (alleen eiwitbronnen) volgens CE Delft (2012)</c:v>
                </c:pt>
                <c:pt idx="1">
                  <c:v>Verschuiving binnen productcategorieën</c:v>
                </c:pt>
                <c:pt idx="2">
                  <c:v>50% plantaardig</c:v>
                </c:pt>
                <c:pt idx="3">
                  <c:v>Verschuiving tussen productcategorieën</c:v>
                </c:pt>
                <c:pt idx="4">
                  <c:v>Gezond dieet - minder eiwit zonder te vervangen</c:v>
                </c:pt>
                <c:pt idx="5">
                  <c:v>Voorbeeld flexitarier </c:v>
                </c:pt>
                <c:pt idx="6">
                  <c:v>Vollegdig vegetarisch</c:v>
                </c:pt>
              </c:strCache>
            </c:strRef>
          </c:cat>
          <c:val>
            <c:numRef>
              <c:f>'Data uit CE Delft, 2012'!$I$12:$I$18</c:f>
              <c:numCache>
                <c:formatCode>0%</c:formatCode>
                <c:ptCount val="7"/>
                <c:pt idx="0">
                  <c:v>1</c:v>
                </c:pt>
                <c:pt idx="1">
                  <c:v>0.8</c:v>
                </c:pt>
                <c:pt idx="2">
                  <c:v>0.69</c:v>
                </c:pt>
                <c:pt idx="3">
                  <c:v>0.67999999999999994</c:v>
                </c:pt>
                <c:pt idx="4">
                  <c:v>0.65</c:v>
                </c:pt>
                <c:pt idx="5">
                  <c:v>0.44999999999999996</c:v>
                </c:pt>
                <c:pt idx="6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8-49AB-A679-41192C995EA5}"/>
            </c:ext>
          </c:extLst>
        </c:ser>
        <c:ser>
          <c:idx val="1"/>
          <c:order val="1"/>
          <c:tx>
            <c:strRef>
              <c:f>'Data uit CE Delft, 2012'!$J$11</c:f>
              <c:strCache>
                <c:ptCount val="1"/>
                <c:pt idx="0">
                  <c:v>Reductie t.o.v. uitgangsscenario (CE Delft, 2012)</c:v>
                </c:pt>
              </c:strCache>
            </c:strRef>
          </c:tx>
          <c:spPr>
            <a:solidFill>
              <a:srgbClr val="8DD3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uit CE Delft, 2012'!$C$12:$C$18</c:f>
              <c:strCache>
                <c:ptCount val="7"/>
                <c:pt idx="0">
                  <c:v>Huidig dieet (alleen eiwitbronnen) volgens CE Delft (2012)</c:v>
                </c:pt>
                <c:pt idx="1">
                  <c:v>Verschuiving binnen productcategorieën</c:v>
                </c:pt>
                <c:pt idx="2">
                  <c:v>50% plantaardig</c:v>
                </c:pt>
                <c:pt idx="3">
                  <c:v>Verschuiving tussen productcategorieën</c:v>
                </c:pt>
                <c:pt idx="4">
                  <c:v>Gezond dieet - minder eiwit zonder te vervangen</c:v>
                </c:pt>
                <c:pt idx="5">
                  <c:v>Voorbeeld flexitarier </c:v>
                </c:pt>
                <c:pt idx="6">
                  <c:v>Vollegdig vegetarisch</c:v>
                </c:pt>
              </c:strCache>
            </c:strRef>
          </c:cat>
          <c:val>
            <c:numRef>
              <c:f>'Data uit CE Delft, 2012'!$J$12:$J$18</c:f>
              <c:numCache>
                <c:formatCode>0%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0.31</c:v>
                </c:pt>
                <c:pt idx="3">
                  <c:v>0.32</c:v>
                </c:pt>
                <c:pt idx="4">
                  <c:v>0.35</c:v>
                </c:pt>
                <c:pt idx="5">
                  <c:v>0.55000000000000004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8-49AB-A679-41192C995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066992"/>
        <c:axId val="1863067824"/>
      </c:barChart>
      <c:catAx>
        <c:axId val="1863066992"/>
        <c:scaling>
          <c:orientation val="minMax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63067824"/>
        <c:crosses val="autoZero"/>
        <c:auto val="1"/>
        <c:lblAlgn val="r"/>
        <c:lblOffset val="100"/>
        <c:noMultiLvlLbl val="0"/>
      </c:catAx>
      <c:valAx>
        <c:axId val="18630678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63066992"/>
        <c:crosses val="autoZero"/>
        <c:crossBetween val="between"/>
      </c:valAx>
      <c:spPr>
        <a:solidFill>
          <a:srgbClr val="FFFFFF"/>
        </a:solidFill>
        <a:ln>
          <a:solidFill>
            <a:srgbClr val="D9D9D9"/>
          </a:solidFill>
        </a:ln>
        <a:effectLst/>
      </c:spPr>
    </c:plotArea>
    <c:legend>
      <c:legendPos val="b"/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 cap="flat" cmpd="sng" algn="ctr">
      <a:solidFill>
        <a:srgbClr val="009DD8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1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10-5-2023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10-5-2023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49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357581" y="0"/>
            <a:ext cx="7081866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411199" y="3758499"/>
            <a:ext cx="7028249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/>
          </a:p>
        </p:txBody>
      </p:sp>
      <p:grpSp>
        <p:nvGrpSpPr>
          <p:cNvPr id="22" name="Logo">
            <a:extLst>
              <a:ext uri="{FF2B5EF4-FFF2-40B4-BE49-F238E27FC236}">
                <a16:creationId xmlns:a16="http://schemas.microsoft.com/office/drawing/2014/main" id="{DF2913B9-3444-4152-AA94-92BD523C323D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408869" y="5778500"/>
            <a:ext cx="9137650" cy="1079500"/>
            <a:chOff x="2" y="3640"/>
            <a:chExt cx="5756" cy="68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49FAFFE9-5605-4604-828D-1DF50D413DC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16A9EC3-69BA-4CF5-BFB7-B64B2FCEABD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C7A65CE-72CB-4A59-BFC6-5986D943EA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B4A8C127-BF99-469F-8067-728110C48B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8F002D5-24E9-4477-BEA9-749D32B94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6942E047-1B18-4783-83B6-631CA42371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3BB8D0B7-7FE2-4C0B-AC20-4DFFDB707D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06914C1-E525-4D05-9079-911C5538969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2906746" y="2049480"/>
            <a:ext cx="5281392" cy="696464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886424" y="2852898"/>
            <a:ext cx="5301714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9EE0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7576C4C6-4DC0-404C-9071-A450CCBCE83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615955" y="0"/>
            <a:ext cx="3576387" cy="6858000"/>
          </a:xfrm>
          <a:custGeom>
            <a:avLst/>
            <a:gdLst>
              <a:gd name="connsiteX0" fmla="*/ 539244 w 3576387"/>
              <a:gd name="connsiteY0" fmla="*/ 0 h 6858000"/>
              <a:gd name="connsiteX1" fmla="*/ 1281003 w 3576387"/>
              <a:gd name="connsiteY1" fmla="*/ 0 h 6858000"/>
              <a:gd name="connsiteX2" fmla="*/ 1407356 w 3576387"/>
              <a:gd name="connsiteY2" fmla="*/ 0 h 6858000"/>
              <a:gd name="connsiteX3" fmla="*/ 1409114 w 3576387"/>
              <a:gd name="connsiteY3" fmla="*/ 0 h 6858000"/>
              <a:gd name="connsiteX4" fmla="*/ 1421422 w 3576387"/>
              <a:gd name="connsiteY4" fmla="*/ 0 h 6858000"/>
              <a:gd name="connsiteX5" fmla="*/ 1434829 w 3576387"/>
              <a:gd name="connsiteY5" fmla="*/ 0 h 6858000"/>
              <a:gd name="connsiteX6" fmla="*/ 1439465 w 3576387"/>
              <a:gd name="connsiteY6" fmla="*/ 0 h 6858000"/>
              <a:gd name="connsiteX7" fmla="*/ 1441663 w 3576387"/>
              <a:gd name="connsiteY7" fmla="*/ 0 h 6858000"/>
              <a:gd name="connsiteX8" fmla="*/ 1454829 w 3576387"/>
              <a:gd name="connsiteY8" fmla="*/ 0 h 6858000"/>
              <a:gd name="connsiteX9" fmla="*/ 1457045 w 3576387"/>
              <a:gd name="connsiteY9" fmla="*/ 0 h 6858000"/>
              <a:gd name="connsiteX10" fmla="*/ 1473801 w 3576387"/>
              <a:gd name="connsiteY10" fmla="*/ 0 h 6858000"/>
              <a:gd name="connsiteX11" fmla="*/ 1482741 w 3576387"/>
              <a:gd name="connsiteY11" fmla="*/ 0 h 6858000"/>
              <a:gd name="connsiteX12" fmla="*/ 1498797 w 3576387"/>
              <a:gd name="connsiteY12" fmla="*/ 0 h 6858000"/>
              <a:gd name="connsiteX13" fmla="*/ 1519884 w 3576387"/>
              <a:gd name="connsiteY13" fmla="*/ 0 h 6858000"/>
              <a:gd name="connsiteX14" fmla="*/ 1533683 w 3576387"/>
              <a:gd name="connsiteY14" fmla="*/ 0 h 6858000"/>
              <a:gd name="connsiteX15" fmla="*/ 1567576 w 3576387"/>
              <a:gd name="connsiteY15" fmla="*/ 0 h 6858000"/>
              <a:gd name="connsiteX16" fmla="*/ 1580105 w 3576387"/>
              <a:gd name="connsiteY16" fmla="*/ 0 h 6858000"/>
              <a:gd name="connsiteX17" fmla="*/ 1627137 w 3576387"/>
              <a:gd name="connsiteY17" fmla="*/ 0 h 6858000"/>
              <a:gd name="connsiteX18" fmla="*/ 1639712 w 3576387"/>
              <a:gd name="connsiteY18" fmla="*/ 0 h 6858000"/>
              <a:gd name="connsiteX19" fmla="*/ 1699884 w 3576387"/>
              <a:gd name="connsiteY19" fmla="*/ 0 h 6858000"/>
              <a:gd name="connsiteX20" fmla="*/ 1714152 w 3576387"/>
              <a:gd name="connsiteY20" fmla="*/ 0 h 6858000"/>
              <a:gd name="connsiteX21" fmla="*/ 1787137 w 3576387"/>
              <a:gd name="connsiteY21" fmla="*/ 0 h 6858000"/>
              <a:gd name="connsiteX22" fmla="*/ 1805073 w 3576387"/>
              <a:gd name="connsiteY22" fmla="*/ 0 h 6858000"/>
              <a:gd name="connsiteX23" fmla="*/ 1890214 w 3576387"/>
              <a:gd name="connsiteY23" fmla="*/ 0 h 6858000"/>
              <a:gd name="connsiteX24" fmla="*/ 1914124 w 3576387"/>
              <a:gd name="connsiteY24" fmla="*/ 0 h 6858000"/>
              <a:gd name="connsiteX25" fmla="*/ 2010434 w 3576387"/>
              <a:gd name="connsiteY25" fmla="*/ 0 h 6858000"/>
              <a:gd name="connsiteX26" fmla="*/ 2042952 w 3576387"/>
              <a:gd name="connsiteY26" fmla="*/ 0 h 6858000"/>
              <a:gd name="connsiteX27" fmla="*/ 2149115 w 3576387"/>
              <a:gd name="connsiteY27" fmla="*/ 0 h 6858000"/>
              <a:gd name="connsiteX28" fmla="*/ 2193205 w 3576387"/>
              <a:gd name="connsiteY28" fmla="*/ 0 h 6858000"/>
              <a:gd name="connsiteX29" fmla="*/ 2307577 w 3576387"/>
              <a:gd name="connsiteY29" fmla="*/ 0 h 6858000"/>
              <a:gd name="connsiteX30" fmla="*/ 2309775 w 3576387"/>
              <a:gd name="connsiteY30" fmla="*/ 0 h 6858000"/>
              <a:gd name="connsiteX31" fmla="*/ 2325157 w 3576387"/>
              <a:gd name="connsiteY31" fmla="*/ 0 h 6858000"/>
              <a:gd name="connsiteX32" fmla="*/ 2341913 w 3576387"/>
              <a:gd name="connsiteY32" fmla="*/ 0 h 6858000"/>
              <a:gd name="connsiteX33" fmla="*/ 2366533 w 3576387"/>
              <a:gd name="connsiteY33" fmla="*/ 0 h 6858000"/>
              <a:gd name="connsiteX34" fmla="*/ 2366909 w 3576387"/>
              <a:gd name="connsiteY34" fmla="*/ 0 h 6858000"/>
              <a:gd name="connsiteX35" fmla="*/ 2401795 w 3576387"/>
              <a:gd name="connsiteY35" fmla="*/ 0 h 6858000"/>
              <a:gd name="connsiteX36" fmla="*/ 2448217 w 3576387"/>
              <a:gd name="connsiteY36" fmla="*/ 0 h 6858000"/>
              <a:gd name="connsiteX37" fmla="*/ 2507824 w 3576387"/>
              <a:gd name="connsiteY37" fmla="*/ 0 h 6858000"/>
              <a:gd name="connsiteX38" fmla="*/ 2564582 w 3576387"/>
              <a:gd name="connsiteY38" fmla="*/ 0 h 6858000"/>
              <a:gd name="connsiteX39" fmla="*/ 2582264 w 3576387"/>
              <a:gd name="connsiteY39" fmla="*/ 0 h 6858000"/>
              <a:gd name="connsiteX40" fmla="*/ 2673185 w 3576387"/>
              <a:gd name="connsiteY40" fmla="*/ 0 h 6858000"/>
              <a:gd name="connsiteX41" fmla="*/ 2708275 w 3576387"/>
              <a:gd name="connsiteY41" fmla="*/ 0 h 6858000"/>
              <a:gd name="connsiteX42" fmla="*/ 2782236 w 3576387"/>
              <a:gd name="connsiteY42" fmla="*/ 0 h 6858000"/>
              <a:gd name="connsiteX43" fmla="*/ 3432694 w 3576387"/>
              <a:gd name="connsiteY43" fmla="*/ 0 h 6858000"/>
              <a:gd name="connsiteX44" fmla="*/ 3576387 w 3576387"/>
              <a:gd name="connsiteY44" fmla="*/ 0 h 6858000"/>
              <a:gd name="connsiteX45" fmla="*/ 3576387 w 3576387"/>
              <a:gd name="connsiteY45" fmla="*/ 6858000 h 6858000"/>
              <a:gd name="connsiteX46" fmla="*/ 3432694 w 3576387"/>
              <a:gd name="connsiteY46" fmla="*/ 6858000 h 6858000"/>
              <a:gd name="connsiteX47" fmla="*/ 2829207 w 3576387"/>
              <a:gd name="connsiteY47" fmla="*/ 6858000 h 6858000"/>
              <a:gd name="connsiteX48" fmla="*/ 2708275 w 3576387"/>
              <a:gd name="connsiteY48" fmla="*/ 6858000 h 6858000"/>
              <a:gd name="connsiteX49" fmla="*/ 2690313 w 3576387"/>
              <a:gd name="connsiteY49" fmla="*/ 6858000 h 6858000"/>
              <a:gd name="connsiteX50" fmla="*/ 2678953 w 3576387"/>
              <a:gd name="connsiteY50" fmla="*/ 6858000 h 6858000"/>
              <a:gd name="connsiteX51" fmla="*/ 2673194 w 3576387"/>
              <a:gd name="connsiteY51" fmla="*/ 6858000 h 6858000"/>
              <a:gd name="connsiteX52" fmla="*/ 2564582 w 3576387"/>
              <a:gd name="connsiteY52" fmla="*/ 6858000 h 6858000"/>
              <a:gd name="connsiteX53" fmla="*/ 2530246 w 3576387"/>
              <a:gd name="connsiteY53" fmla="*/ 6858000 h 6858000"/>
              <a:gd name="connsiteX54" fmla="*/ 2505626 w 3576387"/>
              <a:gd name="connsiteY54" fmla="*/ 6858000 h 6858000"/>
              <a:gd name="connsiteX55" fmla="*/ 2505250 w 3576387"/>
              <a:gd name="connsiteY55" fmla="*/ 6858000 h 6858000"/>
              <a:gd name="connsiteX56" fmla="*/ 2364335 w 3576387"/>
              <a:gd name="connsiteY56" fmla="*/ 6858000 h 6858000"/>
              <a:gd name="connsiteX57" fmla="*/ 2307577 w 3576387"/>
              <a:gd name="connsiteY57" fmla="*/ 6858000 h 6858000"/>
              <a:gd name="connsiteX58" fmla="*/ 2305819 w 3576387"/>
              <a:gd name="connsiteY58" fmla="*/ 6858000 h 6858000"/>
              <a:gd name="connsiteX59" fmla="*/ 2293511 w 3576387"/>
              <a:gd name="connsiteY59" fmla="*/ 6858000 h 6858000"/>
              <a:gd name="connsiteX60" fmla="*/ 2289895 w 3576387"/>
              <a:gd name="connsiteY60" fmla="*/ 6858000 h 6858000"/>
              <a:gd name="connsiteX61" fmla="*/ 2280104 w 3576387"/>
              <a:gd name="connsiteY61" fmla="*/ 6858000 h 6858000"/>
              <a:gd name="connsiteX62" fmla="*/ 2260104 w 3576387"/>
              <a:gd name="connsiteY62" fmla="*/ 6858000 h 6858000"/>
              <a:gd name="connsiteX63" fmla="*/ 2232192 w 3576387"/>
              <a:gd name="connsiteY63" fmla="*/ 6858000 h 6858000"/>
              <a:gd name="connsiteX64" fmla="*/ 2198974 w 3576387"/>
              <a:gd name="connsiteY64" fmla="*/ 6858000 h 6858000"/>
              <a:gd name="connsiteX65" fmla="*/ 2195049 w 3576387"/>
              <a:gd name="connsiteY65" fmla="*/ 6858000 h 6858000"/>
              <a:gd name="connsiteX66" fmla="*/ 2147357 w 3576387"/>
              <a:gd name="connsiteY66" fmla="*/ 6858000 h 6858000"/>
              <a:gd name="connsiteX67" fmla="*/ 2089923 w 3576387"/>
              <a:gd name="connsiteY67" fmla="*/ 6858000 h 6858000"/>
              <a:gd name="connsiteX68" fmla="*/ 2087796 w 3576387"/>
              <a:gd name="connsiteY68" fmla="*/ 6858000 h 6858000"/>
              <a:gd name="connsiteX69" fmla="*/ 2015049 w 3576387"/>
              <a:gd name="connsiteY69" fmla="*/ 6858000 h 6858000"/>
              <a:gd name="connsiteX70" fmla="*/ 1961095 w 3576387"/>
              <a:gd name="connsiteY70" fmla="*/ 6858000 h 6858000"/>
              <a:gd name="connsiteX71" fmla="*/ 1927796 w 3576387"/>
              <a:gd name="connsiteY71" fmla="*/ 6858000 h 6858000"/>
              <a:gd name="connsiteX72" fmla="*/ 1824719 w 3576387"/>
              <a:gd name="connsiteY72" fmla="*/ 6858000 h 6858000"/>
              <a:gd name="connsiteX73" fmla="*/ 1810842 w 3576387"/>
              <a:gd name="connsiteY73" fmla="*/ 6858000 h 6858000"/>
              <a:gd name="connsiteX74" fmla="*/ 1704499 w 3576387"/>
              <a:gd name="connsiteY74" fmla="*/ 6858000 h 6858000"/>
              <a:gd name="connsiteX75" fmla="*/ 1637514 w 3576387"/>
              <a:gd name="connsiteY75" fmla="*/ 6858000 h 6858000"/>
              <a:gd name="connsiteX76" fmla="*/ 1565818 w 3576387"/>
              <a:gd name="connsiteY76" fmla="*/ 6858000 h 6858000"/>
              <a:gd name="connsiteX77" fmla="*/ 1439465 w 3576387"/>
              <a:gd name="connsiteY77" fmla="*/ 6858000 h 6858000"/>
              <a:gd name="connsiteX78" fmla="*/ 1411992 w 3576387"/>
              <a:gd name="connsiteY78" fmla="*/ 6858000 h 6858000"/>
              <a:gd name="connsiteX79" fmla="*/ 1407356 w 3576387"/>
              <a:gd name="connsiteY79" fmla="*/ 6858000 h 6858000"/>
              <a:gd name="connsiteX80" fmla="*/ 1391992 w 3576387"/>
              <a:gd name="connsiteY80" fmla="*/ 6858000 h 6858000"/>
              <a:gd name="connsiteX81" fmla="*/ 539244 w 3576387"/>
              <a:gd name="connsiteY81" fmla="*/ 6858000 h 6858000"/>
              <a:gd name="connsiteX82" fmla="*/ 0 w 3576387"/>
              <a:gd name="connsiteY82" fmla="*/ 3429318 h 6858000"/>
              <a:gd name="connsiteX83" fmla="*/ 539244 w 3576387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576387" h="6858000">
                <a:moveTo>
                  <a:pt x="539244" y="0"/>
                </a:moveTo>
                <a:cubicBezTo>
                  <a:pt x="539244" y="0"/>
                  <a:pt x="539244" y="0"/>
                  <a:pt x="1281003" y="0"/>
                </a:cubicBezTo>
                <a:lnTo>
                  <a:pt x="1407356" y="0"/>
                </a:lnTo>
                <a:lnTo>
                  <a:pt x="1409114" y="0"/>
                </a:lnTo>
                <a:lnTo>
                  <a:pt x="1421422" y="0"/>
                </a:lnTo>
                <a:lnTo>
                  <a:pt x="1434829" y="0"/>
                </a:lnTo>
                <a:lnTo>
                  <a:pt x="1439465" y="0"/>
                </a:lnTo>
                <a:cubicBezTo>
                  <a:pt x="1439465" y="0"/>
                  <a:pt x="1439465" y="0"/>
                  <a:pt x="1441663" y="0"/>
                </a:cubicBezTo>
                <a:lnTo>
                  <a:pt x="1454829" y="0"/>
                </a:lnTo>
                <a:lnTo>
                  <a:pt x="1457045" y="0"/>
                </a:lnTo>
                <a:cubicBezTo>
                  <a:pt x="1461440" y="0"/>
                  <a:pt x="1466934" y="0"/>
                  <a:pt x="1473801" y="0"/>
                </a:cubicBezTo>
                <a:lnTo>
                  <a:pt x="1482741" y="0"/>
                </a:lnTo>
                <a:lnTo>
                  <a:pt x="1498797" y="0"/>
                </a:lnTo>
                <a:lnTo>
                  <a:pt x="1519884" y="0"/>
                </a:lnTo>
                <a:lnTo>
                  <a:pt x="1533683" y="0"/>
                </a:lnTo>
                <a:lnTo>
                  <a:pt x="1567576" y="0"/>
                </a:lnTo>
                <a:lnTo>
                  <a:pt x="1580105" y="0"/>
                </a:lnTo>
                <a:lnTo>
                  <a:pt x="1627137" y="0"/>
                </a:lnTo>
                <a:lnTo>
                  <a:pt x="1639712" y="0"/>
                </a:lnTo>
                <a:lnTo>
                  <a:pt x="1699884" y="0"/>
                </a:lnTo>
                <a:lnTo>
                  <a:pt x="1714152" y="0"/>
                </a:lnTo>
                <a:lnTo>
                  <a:pt x="1787137" y="0"/>
                </a:lnTo>
                <a:lnTo>
                  <a:pt x="1805073" y="0"/>
                </a:lnTo>
                <a:lnTo>
                  <a:pt x="1890214" y="0"/>
                </a:lnTo>
                <a:lnTo>
                  <a:pt x="1914124" y="0"/>
                </a:lnTo>
                <a:lnTo>
                  <a:pt x="2010434" y="0"/>
                </a:lnTo>
                <a:lnTo>
                  <a:pt x="2042952" y="0"/>
                </a:lnTo>
                <a:lnTo>
                  <a:pt x="2149115" y="0"/>
                </a:lnTo>
                <a:lnTo>
                  <a:pt x="2193205" y="0"/>
                </a:lnTo>
                <a:lnTo>
                  <a:pt x="2307577" y="0"/>
                </a:lnTo>
                <a:lnTo>
                  <a:pt x="2309775" y="0"/>
                </a:lnTo>
                <a:lnTo>
                  <a:pt x="2325157" y="0"/>
                </a:lnTo>
                <a:lnTo>
                  <a:pt x="2341913" y="0"/>
                </a:lnTo>
                <a:lnTo>
                  <a:pt x="2366533" y="0"/>
                </a:lnTo>
                <a:lnTo>
                  <a:pt x="2366909" y="0"/>
                </a:lnTo>
                <a:lnTo>
                  <a:pt x="2401795" y="0"/>
                </a:lnTo>
                <a:lnTo>
                  <a:pt x="2448217" y="0"/>
                </a:lnTo>
                <a:lnTo>
                  <a:pt x="2507824" y="0"/>
                </a:lnTo>
                <a:lnTo>
                  <a:pt x="2564582" y="0"/>
                </a:lnTo>
                <a:lnTo>
                  <a:pt x="2582264" y="0"/>
                </a:lnTo>
                <a:lnTo>
                  <a:pt x="2673185" y="0"/>
                </a:lnTo>
                <a:lnTo>
                  <a:pt x="2708275" y="0"/>
                </a:lnTo>
                <a:lnTo>
                  <a:pt x="2782236" y="0"/>
                </a:lnTo>
                <a:cubicBezTo>
                  <a:pt x="2940455" y="0"/>
                  <a:pt x="3151415" y="0"/>
                  <a:pt x="3432694" y="0"/>
                </a:cubicBezTo>
                <a:lnTo>
                  <a:pt x="3576387" y="0"/>
                </a:lnTo>
                <a:cubicBezTo>
                  <a:pt x="3576387" y="0"/>
                  <a:pt x="3576387" y="0"/>
                  <a:pt x="3576387" y="6858000"/>
                </a:cubicBezTo>
                <a:cubicBezTo>
                  <a:pt x="3576387" y="6858000"/>
                  <a:pt x="3576387" y="6858000"/>
                  <a:pt x="3432694" y="6858000"/>
                </a:cubicBezTo>
                <a:cubicBezTo>
                  <a:pt x="3432694" y="6858000"/>
                  <a:pt x="3432694" y="6858000"/>
                  <a:pt x="2829207" y="6858000"/>
                </a:cubicBezTo>
                <a:lnTo>
                  <a:pt x="2708275" y="6858000"/>
                </a:lnTo>
                <a:cubicBezTo>
                  <a:pt x="2708275" y="6858000"/>
                  <a:pt x="2708275" y="6858000"/>
                  <a:pt x="2690313" y="6858000"/>
                </a:cubicBezTo>
                <a:lnTo>
                  <a:pt x="2678953" y="6858000"/>
                </a:lnTo>
                <a:lnTo>
                  <a:pt x="2673194" y="6858000"/>
                </a:lnTo>
                <a:cubicBezTo>
                  <a:pt x="2652145" y="6858000"/>
                  <a:pt x="2618467" y="6858000"/>
                  <a:pt x="2564582" y="6858000"/>
                </a:cubicBezTo>
                <a:cubicBezTo>
                  <a:pt x="2564582" y="6858000"/>
                  <a:pt x="2564582" y="6858000"/>
                  <a:pt x="2530246" y="6858000"/>
                </a:cubicBezTo>
                <a:lnTo>
                  <a:pt x="2505626" y="6858000"/>
                </a:lnTo>
                <a:lnTo>
                  <a:pt x="2505250" y="6858000"/>
                </a:lnTo>
                <a:cubicBezTo>
                  <a:pt x="2475583" y="6858000"/>
                  <a:pt x="2431084" y="6858000"/>
                  <a:pt x="2364335" y="6858000"/>
                </a:cubicBezTo>
                <a:lnTo>
                  <a:pt x="2307577" y="6858000"/>
                </a:lnTo>
                <a:lnTo>
                  <a:pt x="2305819" y="6858000"/>
                </a:lnTo>
                <a:lnTo>
                  <a:pt x="2293511" y="6858000"/>
                </a:lnTo>
                <a:lnTo>
                  <a:pt x="2289895" y="6858000"/>
                </a:lnTo>
                <a:lnTo>
                  <a:pt x="2280104" y="6858000"/>
                </a:lnTo>
                <a:lnTo>
                  <a:pt x="2260104" y="6858000"/>
                </a:lnTo>
                <a:lnTo>
                  <a:pt x="2232192" y="6858000"/>
                </a:lnTo>
                <a:lnTo>
                  <a:pt x="2198974" y="6858000"/>
                </a:lnTo>
                <a:lnTo>
                  <a:pt x="2195049" y="6858000"/>
                </a:lnTo>
                <a:lnTo>
                  <a:pt x="2147357" y="6858000"/>
                </a:lnTo>
                <a:lnTo>
                  <a:pt x="2089923" y="6858000"/>
                </a:lnTo>
                <a:lnTo>
                  <a:pt x="2087796" y="6858000"/>
                </a:lnTo>
                <a:lnTo>
                  <a:pt x="2015049" y="6858000"/>
                </a:lnTo>
                <a:lnTo>
                  <a:pt x="1961095" y="6858000"/>
                </a:lnTo>
                <a:lnTo>
                  <a:pt x="1927796" y="6858000"/>
                </a:lnTo>
                <a:lnTo>
                  <a:pt x="1824719" y="6858000"/>
                </a:lnTo>
                <a:lnTo>
                  <a:pt x="1810842" y="6858000"/>
                </a:lnTo>
                <a:lnTo>
                  <a:pt x="1704499" y="6858000"/>
                </a:lnTo>
                <a:lnTo>
                  <a:pt x="1637514" y="6858000"/>
                </a:lnTo>
                <a:lnTo>
                  <a:pt x="1565818" y="6858000"/>
                </a:lnTo>
                <a:lnTo>
                  <a:pt x="1439465" y="6858000"/>
                </a:lnTo>
                <a:cubicBezTo>
                  <a:pt x="1439465" y="6858000"/>
                  <a:pt x="1439465" y="6858000"/>
                  <a:pt x="1411992" y="6858000"/>
                </a:cubicBezTo>
                <a:lnTo>
                  <a:pt x="1407356" y="6858000"/>
                </a:lnTo>
                <a:lnTo>
                  <a:pt x="1391992" y="6858000"/>
                </a:lnTo>
                <a:cubicBezTo>
                  <a:pt x="1312871" y="6858000"/>
                  <a:pt x="1101882" y="6858000"/>
                  <a:pt x="539244" y="6858000"/>
                </a:cubicBezTo>
                <a:cubicBezTo>
                  <a:pt x="193176" y="5815330"/>
                  <a:pt x="0" y="4653915"/>
                  <a:pt x="0" y="3429318"/>
                </a:cubicBezTo>
                <a:cubicBezTo>
                  <a:pt x="0" y="2204403"/>
                  <a:pt x="193176" y="1042670"/>
                  <a:pt x="539244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58DCB628-6001-4F32-8FAB-C671D6FBE5D1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2615907" y="0"/>
            <a:ext cx="6539292" cy="2005200"/>
          </a:xfrm>
          <a:custGeom>
            <a:avLst/>
            <a:gdLst>
              <a:gd name="connsiteX0" fmla="*/ 449585 w 6539292"/>
              <a:gd name="connsiteY0" fmla="*/ 0 h 2005200"/>
              <a:gd name="connsiteX1" fmla="*/ 6539292 w 6539292"/>
              <a:gd name="connsiteY1" fmla="*/ 0 h 2005200"/>
              <a:gd name="connsiteX2" fmla="*/ 6139894 w 6539292"/>
              <a:gd name="connsiteY2" fmla="*/ 1646317 h 2005200"/>
              <a:gd name="connsiteX3" fmla="*/ 6089953 w 6539292"/>
              <a:gd name="connsiteY3" fmla="*/ 2005200 h 2005200"/>
              <a:gd name="connsiteX4" fmla="*/ 0 w 6539292"/>
              <a:gd name="connsiteY4" fmla="*/ 2005200 h 2005200"/>
              <a:gd name="connsiteX5" fmla="*/ 49969 w 6539292"/>
              <a:gd name="connsiteY5" fmla="*/ 1646317 h 2005200"/>
              <a:gd name="connsiteX6" fmla="*/ 449585 w 6539292"/>
              <a:gd name="connsiteY6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292" h="2005200">
                <a:moveTo>
                  <a:pt x="449585" y="0"/>
                </a:moveTo>
                <a:lnTo>
                  <a:pt x="6539292" y="0"/>
                </a:lnTo>
                <a:cubicBezTo>
                  <a:pt x="6366258" y="521335"/>
                  <a:pt x="6231447" y="1072436"/>
                  <a:pt x="6139894" y="1646317"/>
                </a:cubicBezTo>
                <a:lnTo>
                  <a:pt x="6089953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2" y="1072436"/>
                  <a:pt x="276457" y="521335"/>
                  <a:pt x="44958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456BC5F8-2644-41A4-871E-C4B72D93F9A0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2532283" y="3750879"/>
            <a:ext cx="6331236" cy="20268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38" name="Vrije vorm: vorm 37">
            <a:extLst>
              <a:ext uri="{FF2B5EF4-FFF2-40B4-BE49-F238E27FC236}">
                <a16:creationId xmlns:a16="http://schemas.microsoft.com/office/drawing/2014/main" id="{B609F78F-386D-47C8-BDD8-704ADE50901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-4288" y="0"/>
            <a:ext cx="3069779" cy="6858000"/>
          </a:xfrm>
          <a:custGeom>
            <a:avLst/>
            <a:gdLst>
              <a:gd name="connsiteX0" fmla="*/ 0 w 3069779"/>
              <a:gd name="connsiteY0" fmla="*/ 0 h 6858000"/>
              <a:gd name="connsiteX1" fmla="*/ 165035 w 3069779"/>
              <a:gd name="connsiteY1" fmla="*/ 0 h 6858000"/>
              <a:gd name="connsiteX2" fmla="*/ 630983 w 3069779"/>
              <a:gd name="connsiteY2" fmla="*/ 0 h 6858000"/>
              <a:gd name="connsiteX3" fmla="*/ 637729 w 3069779"/>
              <a:gd name="connsiteY3" fmla="*/ 0 h 6858000"/>
              <a:gd name="connsiteX4" fmla="*/ 640308 w 3069779"/>
              <a:gd name="connsiteY4" fmla="*/ 0 h 6858000"/>
              <a:gd name="connsiteX5" fmla="*/ 646432 w 3069779"/>
              <a:gd name="connsiteY5" fmla="*/ 0 h 6858000"/>
              <a:gd name="connsiteX6" fmla="*/ 658358 w 3069779"/>
              <a:gd name="connsiteY6" fmla="*/ 0 h 6858000"/>
              <a:gd name="connsiteX7" fmla="*/ 678021 w 3069779"/>
              <a:gd name="connsiteY7" fmla="*/ 0 h 6858000"/>
              <a:gd name="connsiteX8" fmla="*/ 707353 w 3069779"/>
              <a:gd name="connsiteY8" fmla="*/ 0 h 6858000"/>
              <a:gd name="connsiteX9" fmla="*/ 748290 w 3069779"/>
              <a:gd name="connsiteY9" fmla="*/ 0 h 6858000"/>
              <a:gd name="connsiteX10" fmla="*/ 757446 w 3069779"/>
              <a:gd name="connsiteY10" fmla="*/ 0 h 6858000"/>
              <a:gd name="connsiteX11" fmla="*/ 802764 w 3069779"/>
              <a:gd name="connsiteY11" fmla="*/ 0 h 6858000"/>
              <a:gd name="connsiteX12" fmla="*/ 804922 w 3069779"/>
              <a:gd name="connsiteY12" fmla="*/ 0 h 6858000"/>
              <a:gd name="connsiteX13" fmla="*/ 820022 w 3069779"/>
              <a:gd name="connsiteY13" fmla="*/ 0 h 6858000"/>
              <a:gd name="connsiteX14" fmla="*/ 836470 w 3069779"/>
              <a:gd name="connsiteY14" fmla="*/ 0 h 6858000"/>
              <a:gd name="connsiteX15" fmla="*/ 861008 w 3069779"/>
              <a:gd name="connsiteY15" fmla="*/ 0 h 6858000"/>
              <a:gd name="connsiteX16" fmla="*/ 895253 w 3069779"/>
              <a:gd name="connsiteY16" fmla="*/ 0 h 6858000"/>
              <a:gd name="connsiteX17" fmla="*/ 904942 w 3069779"/>
              <a:gd name="connsiteY17" fmla="*/ 0 h 6858000"/>
              <a:gd name="connsiteX18" fmla="*/ 940823 w 3069779"/>
              <a:gd name="connsiteY18" fmla="*/ 0 h 6858000"/>
              <a:gd name="connsiteX19" fmla="*/ 999336 w 3069779"/>
              <a:gd name="connsiteY19" fmla="*/ 0 h 6858000"/>
              <a:gd name="connsiteX20" fmla="*/ 1072410 w 3069779"/>
              <a:gd name="connsiteY20" fmla="*/ 0 h 6858000"/>
              <a:gd name="connsiteX21" fmla="*/ 1075089 w 3069779"/>
              <a:gd name="connsiteY21" fmla="*/ 0 h 6858000"/>
              <a:gd name="connsiteX22" fmla="*/ 1161662 w 3069779"/>
              <a:gd name="connsiteY22" fmla="*/ 0 h 6858000"/>
              <a:gd name="connsiteX23" fmla="*/ 1268712 w 3069779"/>
              <a:gd name="connsiteY23" fmla="*/ 0 h 6858000"/>
              <a:gd name="connsiteX24" fmla="*/ 1269503 w 3069779"/>
              <a:gd name="connsiteY24" fmla="*/ 0 h 6858000"/>
              <a:gd name="connsiteX25" fmla="*/ 1366855 w 3069779"/>
              <a:gd name="connsiteY25" fmla="*/ 0 h 6858000"/>
              <a:gd name="connsiteX26" fmla="*/ 1395175 w 3069779"/>
              <a:gd name="connsiteY26" fmla="*/ 0 h 6858000"/>
              <a:gd name="connsiteX27" fmla="*/ 1414821 w 3069779"/>
              <a:gd name="connsiteY27" fmla="*/ 0 h 6858000"/>
              <a:gd name="connsiteX28" fmla="*/ 1476411 w 3069779"/>
              <a:gd name="connsiteY28" fmla="*/ 0 h 6858000"/>
              <a:gd name="connsiteX29" fmla="*/ 1542671 w 3069779"/>
              <a:gd name="connsiteY29" fmla="*/ 0 h 6858000"/>
              <a:gd name="connsiteX30" fmla="*/ 1553328 w 3069779"/>
              <a:gd name="connsiteY30" fmla="*/ 0 h 6858000"/>
              <a:gd name="connsiteX31" fmla="*/ 1647274 w 3069779"/>
              <a:gd name="connsiteY31" fmla="*/ 0 h 6858000"/>
              <a:gd name="connsiteX32" fmla="*/ 1712818 w 3069779"/>
              <a:gd name="connsiteY32" fmla="*/ 0 h 6858000"/>
              <a:gd name="connsiteX33" fmla="*/ 1759952 w 3069779"/>
              <a:gd name="connsiteY33" fmla="*/ 0 h 6858000"/>
              <a:gd name="connsiteX34" fmla="*/ 1893066 w 3069779"/>
              <a:gd name="connsiteY34" fmla="*/ 0 h 6858000"/>
              <a:gd name="connsiteX35" fmla="*/ 1907232 w 3069779"/>
              <a:gd name="connsiteY35" fmla="*/ 0 h 6858000"/>
              <a:gd name="connsiteX36" fmla="*/ 1909502 w 3069779"/>
              <a:gd name="connsiteY36" fmla="*/ 0 h 6858000"/>
              <a:gd name="connsiteX37" fmla="*/ 1925397 w 3069779"/>
              <a:gd name="connsiteY37" fmla="*/ 0 h 6858000"/>
              <a:gd name="connsiteX38" fmla="*/ 1942710 w 3069779"/>
              <a:gd name="connsiteY38" fmla="*/ 0 h 6858000"/>
              <a:gd name="connsiteX39" fmla="*/ 1968538 w 3069779"/>
              <a:gd name="connsiteY39" fmla="*/ 0 h 6858000"/>
              <a:gd name="connsiteX40" fmla="*/ 2004584 w 3069779"/>
              <a:gd name="connsiteY40" fmla="*/ 0 h 6858000"/>
              <a:gd name="connsiteX41" fmla="*/ 2048319 w 3069779"/>
              <a:gd name="connsiteY41" fmla="*/ 0 h 6858000"/>
              <a:gd name="connsiteX42" fmla="*/ 2052550 w 3069779"/>
              <a:gd name="connsiteY42" fmla="*/ 0 h 6858000"/>
              <a:gd name="connsiteX43" fmla="*/ 2114140 w 3069779"/>
              <a:gd name="connsiteY43" fmla="*/ 0 h 6858000"/>
              <a:gd name="connsiteX44" fmla="*/ 2191057 w 3069779"/>
              <a:gd name="connsiteY44" fmla="*/ 0 h 6858000"/>
              <a:gd name="connsiteX45" fmla="*/ 2227412 w 3069779"/>
              <a:gd name="connsiteY45" fmla="*/ 0 h 6858000"/>
              <a:gd name="connsiteX46" fmla="*/ 2285003 w 3069779"/>
              <a:gd name="connsiteY46" fmla="*/ 0 h 6858000"/>
              <a:gd name="connsiteX47" fmla="*/ 2397681 w 3069779"/>
              <a:gd name="connsiteY47" fmla="*/ 0 h 6858000"/>
              <a:gd name="connsiteX48" fmla="*/ 2432050 w 3069779"/>
              <a:gd name="connsiteY48" fmla="*/ 0 h 6858000"/>
              <a:gd name="connsiteX49" fmla="*/ 2530795 w 3069779"/>
              <a:gd name="connsiteY49" fmla="*/ 0 h 6858000"/>
              <a:gd name="connsiteX50" fmla="*/ 3069779 w 3069779"/>
              <a:gd name="connsiteY50" fmla="*/ 0 h 6858000"/>
              <a:gd name="connsiteX51" fmla="*/ 2530240 w 3069779"/>
              <a:gd name="connsiteY51" fmla="*/ 3429318 h 6858000"/>
              <a:gd name="connsiteX52" fmla="*/ 3069462 w 3069779"/>
              <a:gd name="connsiteY52" fmla="*/ 6858000 h 6858000"/>
              <a:gd name="connsiteX53" fmla="*/ 2446068 w 3069779"/>
              <a:gd name="connsiteY53" fmla="*/ 6858000 h 6858000"/>
              <a:gd name="connsiteX54" fmla="*/ 2431733 w 3069779"/>
              <a:gd name="connsiteY54" fmla="*/ 6858000 h 6858000"/>
              <a:gd name="connsiteX55" fmla="*/ 2334407 w 3069779"/>
              <a:gd name="connsiteY55" fmla="*/ 6858000 h 6858000"/>
              <a:gd name="connsiteX56" fmla="*/ 2290859 w 3069779"/>
              <a:gd name="connsiteY56" fmla="*/ 6858000 h 6858000"/>
              <a:gd name="connsiteX57" fmla="*/ 2286454 w 3069779"/>
              <a:gd name="connsiteY57" fmla="*/ 6858000 h 6858000"/>
              <a:gd name="connsiteX58" fmla="*/ 2147985 w 3069779"/>
              <a:gd name="connsiteY58" fmla="*/ 6858000 h 6858000"/>
              <a:gd name="connsiteX59" fmla="*/ 2111814 w 3069779"/>
              <a:gd name="connsiteY59" fmla="*/ 6858000 h 6858000"/>
              <a:gd name="connsiteX60" fmla="*/ 2054065 w 3069779"/>
              <a:gd name="connsiteY60" fmla="*/ 6858000 h 6858000"/>
              <a:gd name="connsiteX61" fmla="*/ 1941417 w 3069779"/>
              <a:gd name="connsiteY61" fmla="*/ 6858000 h 6858000"/>
              <a:gd name="connsiteX62" fmla="*/ 1907232 w 3069779"/>
              <a:gd name="connsiteY62" fmla="*/ 6858000 h 6858000"/>
              <a:gd name="connsiteX63" fmla="*/ 1905075 w 3069779"/>
              <a:gd name="connsiteY63" fmla="*/ 6858000 h 6858000"/>
              <a:gd name="connsiteX64" fmla="*/ 1889975 w 3069779"/>
              <a:gd name="connsiteY64" fmla="*/ 6858000 h 6858000"/>
              <a:gd name="connsiteX65" fmla="*/ 1873526 w 3069779"/>
              <a:gd name="connsiteY65" fmla="*/ 6858000 h 6858000"/>
              <a:gd name="connsiteX66" fmla="*/ 1848988 w 3069779"/>
              <a:gd name="connsiteY66" fmla="*/ 6858000 h 6858000"/>
              <a:gd name="connsiteX67" fmla="*/ 1814743 w 3069779"/>
              <a:gd name="connsiteY67" fmla="*/ 6858000 h 6858000"/>
              <a:gd name="connsiteX68" fmla="*/ 1808339 w 3069779"/>
              <a:gd name="connsiteY68" fmla="*/ 6858000 h 6858000"/>
              <a:gd name="connsiteX69" fmla="*/ 1769173 w 3069779"/>
              <a:gd name="connsiteY69" fmla="*/ 6858000 h 6858000"/>
              <a:gd name="connsiteX70" fmla="*/ 1710660 w 3069779"/>
              <a:gd name="connsiteY70" fmla="*/ 6858000 h 6858000"/>
              <a:gd name="connsiteX71" fmla="*/ 1653129 w 3069779"/>
              <a:gd name="connsiteY71" fmla="*/ 6858000 h 6858000"/>
              <a:gd name="connsiteX72" fmla="*/ 1637586 w 3069779"/>
              <a:gd name="connsiteY72" fmla="*/ 6858000 h 6858000"/>
              <a:gd name="connsiteX73" fmla="*/ 1548334 w 3069779"/>
              <a:gd name="connsiteY73" fmla="*/ 6858000 h 6858000"/>
              <a:gd name="connsiteX74" fmla="*/ 1474085 w 3069779"/>
              <a:gd name="connsiteY74" fmla="*/ 6858000 h 6858000"/>
              <a:gd name="connsiteX75" fmla="*/ 1441285 w 3069779"/>
              <a:gd name="connsiteY75" fmla="*/ 6858000 h 6858000"/>
              <a:gd name="connsiteX76" fmla="*/ 1314821 w 3069779"/>
              <a:gd name="connsiteY76" fmla="*/ 6858000 h 6858000"/>
              <a:gd name="connsiteX77" fmla="*/ 1269503 w 3069779"/>
              <a:gd name="connsiteY77" fmla="*/ 6858000 h 6858000"/>
              <a:gd name="connsiteX78" fmla="*/ 1177014 w 3069779"/>
              <a:gd name="connsiteY78" fmla="*/ 6858000 h 6858000"/>
              <a:gd name="connsiteX79" fmla="*/ 1167325 w 3069779"/>
              <a:gd name="connsiteY79" fmla="*/ 6858000 h 6858000"/>
              <a:gd name="connsiteX80" fmla="*/ 1131444 w 3069779"/>
              <a:gd name="connsiteY80" fmla="*/ 6858000 h 6858000"/>
              <a:gd name="connsiteX81" fmla="*/ 999857 w 3069779"/>
              <a:gd name="connsiteY81" fmla="*/ 6858000 h 6858000"/>
              <a:gd name="connsiteX82" fmla="*/ 997179 w 3069779"/>
              <a:gd name="connsiteY82" fmla="*/ 6858000 h 6858000"/>
              <a:gd name="connsiteX83" fmla="*/ 910605 w 3069779"/>
              <a:gd name="connsiteY83" fmla="*/ 6858000 h 6858000"/>
              <a:gd name="connsiteX84" fmla="*/ 803556 w 3069779"/>
              <a:gd name="connsiteY84" fmla="*/ 6858000 h 6858000"/>
              <a:gd name="connsiteX85" fmla="*/ 802764 w 3069779"/>
              <a:gd name="connsiteY85" fmla="*/ 6858000 h 6858000"/>
              <a:gd name="connsiteX86" fmla="*/ 800186 w 3069779"/>
              <a:gd name="connsiteY86" fmla="*/ 6858000 h 6858000"/>
              <a:gd name="connsiteX87" fmla="*/ 794061 w 3069779"/>
              <a:gd name="connsiteY87" fmla="*/ 6858000 h 6858000"/>
              <a:gd name="connsiteX88" fmla="*/ 782135 w 3069779"/>
              <a:gd name="connsiteY88" fmla="*/ 6858000 h 6858000"/>
              <a:gd name="connsiteX89" fmla="*/ 762473 w 3069779"/>
              <a:gd name="connsiteY89" fmla="*/ 6858000 h 6858000"/>
              <a:gd name="connsiteX90" fmla="*/ 733140 w 3069779"/>
              <a:gd name="connsiteY90" fmla="*/ 6858000 h 6858000"/>
              <a:gd name="connsiteX91" fmla="*/ 692204 w 3069779"/>
              <a:gd name="connsiteY91" fmla="*/ 6858000 h 6858000"/>
              <a:gd name="connsiteX92" fmla="*/ 677092 w 3069779"/>
              <a:gd name="connsiteY92" fmla="*/ 6858000 h 6858000"/>
              <a:gd name="connsiteX93" fmla="*/ 637729 w 3069779"/>
              <a:gd name="connsiteY93" fmla="*/ 6858000 h 6858000"/>
              <a:gd name="connsiteX94" fmla="*/ 529596 w 3069779"/>
              <a:gd name="connsiteY94" fmla="*/ 6858000 h 6858000"/>
              <a:gd name="connsiteX95" fmla="*/ 165035 w 3069779"/>
              <a:gd name="connsiteY95" fmla="*/ 6858000 h 6858000"/>
              <a:gd name="connsiteX96" fmla="*/ 0 w 3069779"/>
              <a:gd name="connsiteY96" fmla="*/ 6858000 h 6858000"/>
              <a:gd name="connsiteX97" fmla="*/ 0 w 3069779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69779" h="6858000">
                <a:moveTo>
                  <a:pt x="0" y="0"/>
                </a:moveTo>
                <a:cubicBezTo>
                  <a:pt x="0" y="0"/>
                  <a:pt x="0" y="0"/>
                  <a:pt x="165035" y="0"/>
                </a:cubicBezTo>
                <a:cubicBezTo>
                  <a:pt x="165035" y="0"/>
                  <a:pt x="165035" y="0"/>
                  <a:pt x="630983" y="0"/>
                </a:cubicBezTo>
                <a:lnTo>
                  <a:pt x="637729" y="0"/>
                </a:lnTo>
                <a:lnTo>
                  <a:pt x="640308" y="0"/>
                </a:lnTo>
                <a:lnTo>
                  <a:pt x="646432" y="0"/>
                </a:lnTo>
                <a:lnTo>
                  <a:pt x="658358" y="0"/>
                </a:lnTo>
                <a:lnTo>
                  <a:pt x="678021" y="0"/>
                </a:lnTo>
                <a:lnTo>
                  <a:pt x="707353" y="0"/>
                </a:lnTo>
                <a:lnTo>
                  <a:pt x="748290" y="0"/>
                </a:lnTo>
                <a:lnTo>
                  <a:pt x="757446" y="0"/>
                </a:lnTo>
                <a:lnTo>
                  <a:pt x="802764" y="0"/>
                </a:lnTo>
                <a:lnTo>
                  <a:pt x="804922" y="0"/>
                </a:lnTo>
                <a:lnTo>
                  <a:pt x="820022" y="0"/>
                </a:lnTo>
                <a:lnTo>
                  <a:pt x="836470" y="0"/>
                </a:lnTo>
                <a:lnTo>
                  <a:pt x="861008" y="0"/>
                </a:lnTo>
                <a:lnTo>
                  <a:pt x="895253" y="0"/>
                </a:lnTo>
                <a:lnTo>
                  <a:pt x="904942" y="0"/>
                </a:lnTo>
                <a:lnTo>
                  <a:pt x="940823" y="0"/>
                </a:lnTo>
                <a:lnTo>
                  <a:pt x="999336" y="0"/>
                </a:lnTo>
                <a:lnTo>
                  <a:pt x="1072410" y="0"/>
                </a:lnTo>
                <a:lnTo>
                  <a:pt x="1075089" y="0"/>
                </a:lnTo>
                <a:lnTo>
                  <a:pt x="1161662" y="0"/>
                </a:lnTo>
                <a:lnTo>
                  <a:pt x="1268712" y="0"/>
                </a:lnTo>
                <a:lnTo>
                  <a:pt x="1269503" y="0"/>
                </a:lnTo>
                <a:cubicBezTo>
                  <a:pt x="1269503" y="0"/>
                  <a:pt x="1269503" y="0"/>
                  <a:pt x="1366855" y="0"/>
                </a:cubicBezTo>
                <a:lnTo>
                  <a:pt x="1395175" y="0"/>
                </a:lnTo>
                <a:lnTo>
                  <a:pt x="1414821" y="0"/>
                </a:lnTo>
                <a:cubicBezTo>
                  <a:pt x="1432986" y="0"/>
                  <a:pt x="1453421" y="0"/>
                  <a:pt x="1476411" y="0"/>
                </a:cubicBezTo>
                <a:lnTo>
                  <a:pt x="1542671" y="0"/>
                </a:lnTo>
                <a:lnTo>
                  <a:pt x="1553328" y="0"/>
                </a:lnTo>
                <a:cubicBezTo>
                  <a:pt x="1581710" y="0"/>
                  <a:pt x="1612931" y="0"/>
                  <a:pt x="1647274" y="0"/>
                </a:cubicBezTo>
                <a:lnTo>
                  <a:pt x="1712818" y="0"/>
                </a:lnTo>
                <a:lnTo>
                  <a:pt x="1759952" y="0"/>
                </a:lnTo>
                <a:cubicBezTo>
                  <a:pt x="1800823" y="0"/>
                  <a:pt x="1845100" y="0"/>
                  <a:pt x="1893066" y="0"/>
                </a:cubicBezTo>
                <a:lnTo>
                  <a:pt x="1907232" y="0"/>
                </a:lnTo>
                <a:lnTo>
                  <a:pt x="1909502" y="0"/>
                </a:lnTo>
                <a:lnTo>
                  <a:pt x="1925397" y="0"/>
                </a:lnTo>
                <a:lnTo>
                  <a:pt x="1942710" y="0"/>
                </a:lnTo>
                <a:lnTo>
                  <a:pt x="1968538" y="0"/>
                </a:lnTo>
                <a:lnTo>
                  <a:pt x="2004584" y="0"/>
                </a:lnTo>
                <a:lnTo>
                  <a:pt x="2048319" y="0"/>
                </a:lnTo>
                <a:lnTo>
                  <a:pt x="2052550" y="0"/>
                </a:lnTo>
                <a:lnTo>
                  <a:pt x="2114140" y="0"/>
                </a:lnTo>
                <a:lnTo>
                  <a:pt x="2191057" y="0"/>
                </a:lnTo>
                <a:lnTo>
                  <a:pt x="2227412" y="0"/>
                </a:lnTo>
                <a:lnTo>
                  <a:pt x="2285003" y="0"/>
                </a:lnTo>
                <a:lnTo>
                  <a:pt x="2397681" y="0"/>
                </a:lnTo>
                <a:lnTo>
                  <a:pt x="2432050" y="0"/>
                </a:lnTo>
                <a:lnTo>
                  <a:pt x="2530795" y="0"/>
                </a:lnTo>
                <a:cubicBezTo>
                  <a:pt x="2674695" y="0"/>
                  <a:pt x="2851801" y="0"/>
                  <a:pt x="3069779" y="0"/>
                </a:cubicBezTo>
                <a:cubicBezTo>
                  <a:pt x="2723522" y="1042670"/>
                  <a:pt x="2530240" y="2204403"/>
                  <a:pt x="2530240" y="3429318"/>
                </a:cubicBezTo>
                <a:cubicBezTo>
                  <a:pt x="2530240" y="4653915"/>
                  <a:pt x="2723522" y="5815330"/>
                  <a:pt x="3069462" y="6858000"/>
                </a:cubicBezTo>
                <a:cubicBezTo>
                  <a:pt x="3069462" y="6858000"/>
                  <a:pt x="3069462" y="6858000"/>
                  <a:pt x="2446068" y="6858000"/>
                </a:cubicBezTo>
                <a:lnTo>
                  <a:pt x="2431733" y="6858000"/>
                </a:lnTo>
                <a:cubicBezTo>
                  <a:pt x="2431733" y="6858000"/>
                  <a:pt x="2431733" y="6858000"/>
                  <a:pt x="2334407" y="6858000"/>
                </a:cubicBezTo>
                <a:lnTo>
                  <a:pt x="2290859" y="6858000"/>
                </a:lnTo>
                <a:lnTo>
                  <a:pt x="2286454" y="6858000"/>
                </a:lnTo>
                <a:cubicBezTo>
                  <a:pt x="2250134" y="6858000"/>
                  <a:pt x="2204735" y="6858000"/>
                  <a:pt x="2147985" y="6858000"/>
                </a:cubicBezTo>
                <a:lnTo>
                  <a:pt x="2111814" y="6858000"/>
                </a:lnTo>
                <a:lnTo>
                  <a:pt x="2054065" y="6858000"/>
                </a:lnTo>
                <a:cubicBezTo>
                  <a:pt x="2019731" y="6858000"/>
                  <a:pt x="1982277" y="6858000"/>
                  <a:pt x="1941417" y="6858000"/>
                </a:cubicBezTo>
                <a:lnTo>
                  <a:pt x="1907232" y="6858000"/>
                </a:lnTo>
                <a:lnTo>
                  <a:pt x="1905075" y="6858000"/>
                </a:lnTo>
                <a:lnTo>
                  <a:pt x="1889975" y="6858000"/>
                </a:lnTo>
                <a:lnTo>
                  <a:pt x="1873526" y="6858000"/>
                </a:lnTo>
                <a:lnTo>
                  <a:pt x="1848988" y="6858000"/>
                </a:lnTo>
                <a:lnTo>
                  <a:pt x="1814743" y="6858000"/>
                </a:lnTo>
                <a:lnTo>
                  <a:pt x="1808339" y="6858000"/>
                </a:lnTo>
                <a:lnTo>
                  <a:pt x="1769173" y="6858000"/>
                </a:lnTo>
                <a:lnTo>
                  <a:pt x="1710660" y="6858000"/>
                </a:lnTo>
                <a:lnTo>
                  <a:pt x="1653129" y="6858000"/>
                </a:lnTo>
                <a:lnTo>
                  <a:pt x="1637586" y="6858000"/>
                </a:lnTo>
                <a:lnTo>
                  <a:pt x="1548334" y="6858000"/>
                </a:lnTo>
                <a:lnTo>
                  <a:pt x="1474085" y="6858000"/>
                </a:lnTo>
                <a:lnTo>
                  <a:pt x="1441285" y="6858000"/>
                </a:lnTo>
                <a:lnTo>
                  <a:pt x="1314821" y="6858000"/>
                </a:lnTo>
                <a:lnTo>
                  <a:pt x="1269503" y="6858000"/>
                </a:lnTo>
                <a:cubicBezTo>
                  <a:pt x="1269503" y="6858000"/>
                  <a:pt x="1269503" y="6858000"/>
                  <a:pt x="1177014" y="6858000"/>
                </a:cubicBezTo>
                <a:lnTo>
                  <a:pt x="1167325" y="6858000"/>
                </a:lnTo>
                <a:lnTo>
                  <a:pt x="1131444" y="6858000"/>
                </a:lnTo>
                <a:cubicBezTo>
                  <a:pt x="1096930" y="6858000"/>
                  <a:pt x="1053787" y="6858000"/>
                  <a:pt x="999857" y="6858000"/>
                </a:cubicBezTo>
                <a:lnTo>
                  <a:pt x="997179" y="6858000"/>
                </a:lnTo>
                <a:lnTo>
                  <a:pt x="910605" y="6858000"/>
                </a:lnTo>
                <a:cubicBezTo>
                  <a:pt x="877978" y="6858000"/>
                  <a:pt x="842385" y="6858000"/>
                  <a:pt x="803556" y="6858000"/>
                </a:cubicBezTo>
                <a:lnTo>
                  <a:pt x="802764" y="6858000"/>
                </a:lnTo>
                <a:lnTo>
                  <a:pt x="800186" y="6858000"/>
                </a:lnTo>
                <a:lnTo>
                  <a:pt x="794061" y="6858000"/>
                </a:lnTo>
                <a:lnTo>
                  <a:pt x="782135" y="6858000"/>
                </a:lnTo>
                <a:lnTo>
                  <a:pt x="762473" y="6858000"/>
                </a:lnTo>
                <a:lnTo>
                  <a:pt x="733140" y="6858000"/>
                </a:lnTo>
                <a:lnTo>
                  <a:pt x="692204" y="6858000"/>
                </a:lnTo>
                <a:lnTo>
                  <a:pt x="677092" y="6858000"/>
                </a:lnTo>
                <a:lnTo>
                  <a:pt x="637729" y="6858000"/>
                </a:lnTo>
                <a:lnTo>
                  <a:pt x="529596" y="6858000"/>
                </a:lnTo>
                <a:cubicBezTo>
                  <a:pt x="423895" y="6858000"/>
                  <a:pt x="303094" y="6858000"/>
                  <a:pt x="165035" y="6858000"/>
                </a:cubicBezTo>
                <a:cubicBezTo>
                  <a:pt x="165035" y="6858000"/>
                  <a:pt x="165035" y="6858000"/>
                  <a:pt x="0" y="6858000"/>
                </a:cubicBezTo>
                <a:cubicBezTo>
                  <a:pt x="0" y="6858000"/>
                  <a:pt x="0" y="6858000"/>
                  <a:pt x="0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hoek 56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357581" y="0"/>
            <a:ext cx="7081866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411199" y="3758499"/>
            <a:ext cx="7028249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/>
          </a:p>
        </p:txBody>
      </p:sp>
      <p:grpSp>
        <p:nvGrpSpPr>
          <p:cNvPr id="22" name="Logo">
            <a:extLst>
              <a:ext uri="{FF2B5EF4-FFF2-40B4-BE49-F238E27FC236}">
                <a16:creationId xmlns:a16="http://schemas.microsoft.com/office/drawing/2014/main" id="{DF2913B9-3444-4152-AA94-92BD523C323D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408869" y="5778500"/>
            <a:ext cx="9137650" cy="1079500"/>
            <a:chOff x="2" y="3640"/>
            <a:chExt cx="5756" cy="68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49FAFFE9-5605-4604-828D-1DF50D413DC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" y="3640"/>
              <a:ext cx="5756" cy="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416A9EC3-69BA-4CF5-BFB7-B64B2FCEABD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99" y="3844"/>
              <a:ext cx="133" cy="115"/>
            </a:xfrm>
            <a:custGeom>
              <a:avLst/>
              <a:gdLst>
                <a:gd name="T0" fmla="*/ 99 w 133"/>
                <a:gd name="T1" fmla="*/ 0 h 115"/>
                <a:gd name="T2" fmla="*/ 0 w 133"/>
                <a:gd name="T3" fmla="*/ 115 h 115"/>
                <a:gd name="T4" fmla="*/ 133 w 133"/>
                <a:gd name="T5" fmla="*/ 115 h 115"/>
                <a:gd name="T6" fmla="*/ 99 w 13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15">
                  <a:moveTo>
                    <a:pt x="99" y="0"/>
                  </a:moveTo>
                  <a:lnTo>
                    <a:pt x="0" y="115"/>
                  </a:lnTo>
                  <a:lnTo>
                    <a:pt x="133" y="11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C7A65CE-72CB-4A59-BFC6-5986D943EA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779" y="3845"/>
              <a:ext cx="530" cy="118"/>
            </a:xfrm>
            <a:custGeom>
              <a:avLst/>
              <a:gdLst>
                <a:gd name="T0" fmla="*/ 231 w 2652"/>
                <a:gd name="T1" fmla="*/ 589 h 589"/>
                <a:gd name="T2" fmla="*/ 127 w 2652"/>
                <a:gd name="T3" fmla="*/ 94 h 589"/>
                <a:gd name="T4" fmla="*/ 447 w 2652"/>
                <a:gd name="T5" fmla="*/ 54 h 589"/>
                <a:gd name="T6" fmla="*/ 317 w 2652"/>
                <a:gd name="T7" fmla="*/ 111 h 589"/>
                <a:gd name="T8" fmla="*/ 101 w 2652"/>
                <a:gd name="T9" fmla="*/ 349 h 589"/>
                <a:gd name="T10" fmla="*/ 363 w 2652"/>
                <a:gd name="T11" fmla="*/ 487 h 589"/>
                <a:gd name="T12" fmla="*/ 836 w 2652"/>
                <a:gd name="T13" fmla="*/ 260 h 589"/>
                <a:gd name="T14" fmla="*/ 668 w 2652"/>
                <a:gd name="T15" fmla="*/ 118 h 589"/>
                <a:gd name="T16" fmla="*/ 890 w 2652"/>
                <a:gd name="T17" fmla="*/ 38 h 589"/>
                <a:gd name="T18" fmla="*/ 487 w 2652"/>
                <a:gd name="T19" fmla="*/ 580 h 589"/>
                <a:gd name="T20" fmla="*/ 815 w 2652"/>
                <a:gd name="T21" fmla="*/ 500 h 589"/>
                <a:gd name="T22" fmla="*/ 627 w 2652"/>
                <a:gd name="T23" fmla="*/ 339 h 589"/>
                <a:gd name="T24" fmla="*/ 836 w 2652"/>
                <a:gd name="T25" fmla="*/ 260 h 589"/>
                <a:gd name="T26" fmla="*/ 1338 w 2652"/>
                <a:gd name="T27" fmla="*/ 89 h 589"/>
                <a:gd name="T28" fmla="*/ 1447 w 2652"/>
                <a:gd name="T29" fmla="*/ 456 h 589"/>
                <a:gd name="T30" fmla="*/ 1183 w 2652"/>
                <a:gd name="T31" fmla="*/ 524 h 589"/>
                <a:gd name="T32" fmla="*/ 1106 w 2652"/>
                <a:gd name="T33" fmla="*/ 577 h 589"/>
                <a:gd name="T34" fmla="*/ 1483 w 2652"/>
                <a:gd name="T35" fmla="*/ 508 h 589"/>
                <a:gd name="T36" fmla="*/ 1541 w 2652"/>
                <a:gd name="T37" fmla="*/ 107 h 589"/>
                <a:gd name="T38" fmla="*/ 1207 w 2652"/>
                <a:gd name="T39" fmla="*/ 45 h 589"/>
                <a:gd name="T40" fmla="*/ 1889 w 2652"/>
                <a:gd name="T41" fmla="*/ 284 h 589"/>
                <a:gd name="T42" fmla="*/ 1829 w 2652"/>
                <a:gd name="T43" fmla="*/ 234 h 589"/>
                <a:gd name="T44" fmla="*/ 1889 w 2652"/>
                <a:gd name="T45" fmla="*/ 284 h 589"/>
                <a:gd name="T46" fmla="*/ 1789 w 2652"/>
                <a:gd name="T47" fmla="*/ 535 h 589"/>
                <a:gd name="T48" fmla="*/ 1694 w 2652"/>
                <a:gd name="T49" fmla="*/ 409 h 589"/>
                <a:gd name="T50" fmla="*/ 1839 w 2652"/>
                <a:gd name="T51" fmla="*/ 182 h 589"/>
                <a:gd name="T52" fmla="*/ 1774 w 2652"/>
                <a:gd name="T53" fmla="*/ 589 h 589"/>
                <a:gd name="T54" fmla="*/ 1893 w 2652"/>
                <a:gd name="T55" fmla="*/ 507 h 589"/>
                <a:gd name="T56" fmla="*/ 2162 w 2652"/>
                <a:gd name="T57" fmla="*/ 9 h 589"/>
                <a:gd name="T58" fmla="*/ 1987 w 2652"/>
                <a:gd name="T59" fmla="*/ 580 h 589"/>
                <a:gd name="T60" fmla="*/ 2246 w 2652"/>
                <a:gd name="T61" fmla="*/ 580 h 589"/>
                <a:gd name="T62" fmla="*/ 2396 w 2652"/>
                <a:gd name="T63" fmla="*/ 244 h 589"/>
                <a:gd name="T64" fmla="*/ 2320 w 2652"/>
                <a:gd name="T65" fmla="*/ 191 h 589"/>
                <a:gd name="T66" fmla="*/ 2413 w 2652"/>
                <a:gd name="T67" fmla="*/ 57 h 589"/>
                <a:gd name="T68" fmla="*/ 2467 w 2652"/>
                <a:gd name="T69" fmla="*/ 11 h 589"/>
                <a:gd name="T70" fmla="*/ 2322 w 2652"/>
                <a:gd name="T71" fmla="*/ 35 h 589"/>
                <a:gd name="T72" fmla="*/ 2254 w 2652"/>
                <a:gd name="T73" fmla="*/ 191 h 589"/>
                <a:gd name="T74" fmla="*/ 2192 w 2652"/>
                <a:gd name="T75" fmla="*/ 244 h 589"/>
                <a:gd name="T76" fmla="*/ 2180 w 2652"/>
                <a:gd name="T77" fmla="*/ 580 h 589"/>
                <a:gd name="T78" fmla="*/ 2506 w 2652"/>
                <a:gd name="T79" fmla="*/ 119 h 589"/>
                <a:gd name="T80" fmla="*/ 2437 w 2652"/>
                <a:gd name="T81" fmla="*/ 191 h 589"/>
                <a:gd name="T82" fmla="*/ 2483 w 2652"/>
                <a:gd name="T83" fmla="*/ 243 h 589"/>
                <a:gd name="T84" fmla="*/ 2436 w 2652"/>
                <a:gd name="T85" fmla="*/ 513 h 589"/>
                <a:gd name="T86" fmla="*/ 2570 w 2652"/>
                <a:gd name="T87" fmla="*/ 581 h 589"/>
                <a:gd name="T88" fmla="*/ 2542 w 2652"/>
                <a:gd name="T89" fmla="*/ 532 h 589"/>
                <a:gd name="T90" fmla="*/ 2512 w 2652"/>
                <a:gd name="T91" fmla="*/ 432 h 589"/>
                <a:gd name="T92" fmla="*/ 2641 w 2652"/>
                <a:gd name="T93" fmla="*/ 243 h 589"/>
                <a:gd name="T94" fmla="*/ 2558 w 2652"/>
                <a:gd name="T95" fmla="*/ 191 h 589"/>
                <a:gd name="T96" fmla="*/ 2506 w 2652"/>
                <a:gd name="T97" fmla="*/ 11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2" h="589">
                  <a:moveTo>
                    <a:pt x="372" y="564"/>
                  </a:moveTo>
                  <a:cubicBezTo>
                    <a:pt x="343" y="577"/>
                    <a:pt x="294" y="589"/>
                    <a:pt x="231" y="589"/>
                  </a:cubicBezTo>
                  <a:cubicBezTo>
                    <a:pt x="90" y="589"/>
                    <a:pt x="0" y="501"/>
                    <a:pt x="0" y="360"/>
                  </a:cubicBezTo>
                  <a:cubicBezTo>
                    <a:pt x="0" y="248"/>
                    <a:pt x="48" y="152"/>
                    <a:pt x="127" y="94"/>
                  </a:cubicBezTo>
                  <a:cubicBezTo>
                    <a:pt x="183" y="51"/>
                    <a:pt x="251" y="29"/>
                    <a:pt x="329" y="29"/>
                  </a:cubicBezTo>
                  <a:cubicBezTo>
                    <a:pt x="388" y="29"/>
                    <a:pt x="431" y="44"/>
                    <a:pt x="447" y="54"/>
                  </a:cubicBezTo>
                  <a:cubicBezTo>
                    <a:pt x="419" y="130"/>
                    <a:pt x="419" y="130"/>
                    <a:pt x="419" y="130"/>
                  </a:cubicBezTo>
                  <a:cubicBezTo>
                    <a:pt x="402" y="120"/>
                    <a:pt x="365" y="111"/>
                    <a:pt x="317" y="111"/>
                  </a:cubicBezTo>
                  <a:cubicBezTo>
                    <a:pt x="266" y="111"/>
                    <a:pt x="216" y="128"/>
                    <a:pt x="179" y="160"/>
                  </a:cubicBezTo>
                  <a:cubicBezTo>
                    <a:pt x="132" y="202"/>
                    <a:pt x="101" y="270"/>
                    <a:pt x="101" y="349"/>
                  </a:cubicBezTo>
                  <a:cubicBezTo>
                    <a:pt x="101" y="440"/>
                    <a:pt x="148" y="508"/>
                    <a:pt x="255" y="508"/>
                  </a:cubicBezTo>
                  <a:cubicBezTo>
                    <a:pt x="294" y="508"/>
                    <a:pt x="334" y="501"/>
                    <a:pt x="363" y="487"/>
                  </a:cubicBezTo>
                  <a:lnTo>
                    <a:pt x="372" y="564"/>
                  </a:lnTo>
                  <a:close/>
                  <a:moveTo>
                    <a:pt x="836" y="260"/>
                  </a:moveTo>
                  <a:cubicBezTo>
                    <a:pt x="641" y="260"/>
                    <a:pt x="641" y="260"/>
                    <a:pt x="641" y="260"/>
                  </a:cubicBezTo>
                  <a:cubicBezTo>
                    <a:pt x="668" y="118"/>
                    <a:pt x="668" y="118"/>
                    <a:pt x="668" y="118"/>
                  </a:cubicBezTo>
                  <a:cubicBezTo>
                    <a:pt x="875" y="118"/>
                    <a:pt x="875" y="118"/>
                    <a:pt x="875" y="118"/>
                  </a:cubicBezTo>
                  <a:cubicBezTo>
                    <a:pt x="890" y="38"/>
                    <a:pt x="890" y="38"/>
                    <a:pt x="890" y="38"/>
                  </a:cubicBezTo>
                  <a:cubicBezTo>
                    <a:pt x="590" y="38"/>
                    <a:pt x="590" y="38"/>
                    <a:pt x="590" y="38"/>
                  </a:cubicBezTo>
                  <a:cubicBezTo>
                    <a:pt x="487" y="580"/>
                    <a:pt x="487" y="580"/>
                    <a:pt x="487" y="580"/>
                  </a:cubicBezTo>
                  <a:cubicBezTo>
                    <a:pt x="799" y="580"/>
                    <a:pt x="799" y="580"/>
                    <a:pt x="799" y="580"/>
                  </a:cubicBezTo>
                  <a:cubicBezTo>
                    <a:pt x="815" y="500"/>
                    <a:pt x="815" y="500"/>
                    <a:pt x="815" y="500"/>
                  </a:cubicBezTo>
                  <a:cubicBezTo>
                    <a:pt x="596" y="500"/>
                    <a:pt x="596" y="500"/>
                    <a:pt x="596" y="500"/>
                  </a:cubicBezTo>
                  <a:cubicBezTo>
                    <a:pt x="627" y="339"/>
                    <a:pt x="627" y="339"/>
                    <a:pt x="627" y="339"/>
                  </a:cubicBezTo>
                  <a:cubicBezTo>
                    <a:pt x="821" y="339"/>
                    <a:pt x="821" y="339"/>
                    <a:pt x="821" y="339"/>
                  </a:cubicBezTo>
                  <a:lnTo>
                    <a:pt x="836" y="260"/>
                  </a:lnTo>
                  <a:close/>
                  <a:moveTo>
                    <a:pt x="1264" y="94"/>
                  </a:moveTo>
                  <a:cubicBezTo>
                    <a:pt x="1284" y="90"/>
                    <a:pt x="1314" y="89"/>
                    <a:pt x="1338" y="89"/>
                  </a:cubicBezTo>
                  <a:cubicBezTo>
                    <a:pt x="1473" y="89"/>
                    <a:pt x="1521" y="160"/>
                    <a:pt x="1521" y="257"/>
                  </a:cubicBezTo>
                  <a:cubicBezTo>
                    <a:pt x="1521" y="333"/>
                    <a:pt x="1495" y="406"/>
                    <a:pt x="1447" y="456"/>
                  </a:cubicBezTo>
                  <a:cubicBezTo>
                    <a:pt x="1402" y="503"/>
                    <a:pt x="1339" y="528"/>
                    <a:pt x="1253" y="528"/>
                  </a:cubicBezTo>
                  <a:cubicBezTo>
                    <a:pt x="1233" y="528"/>
                    <a:pt x="1207" y="527"/>
                    <a:pt x="1183" y="524"/>
                  </a:cubicBezTo>
                  <a:lnTo>
                    <a:pt x="1264" y="94"/>
                  </a:lnTo>
                  <a:close/>
                  <a:moveTo>
                    <a:pt x="1106" y="577"/>
                  </a:moveTo>
                  <a:cubicBezTo>
                    <a:pt x="1141" y="581"/>
                    <a:pt x="1190" y="584"/>
                    <a:pt x="1238" y="584"/>
                  </a:cubicBezTo>
                  <a:cubicBezTo>
                    <a:pt x="1342" y="584"/>
                    <a:pt x="1420" y="560"/>
                    <a:pt x="1483" y="508"/>
                  </a:cubicBezTo>
                  <a:cubicBezTo>
                    <a:pt x="1553" y="449"/>
                    <a:pt x="1592" y="352"/>
                    <a:pt x="1592" y="254"/>
                  </a:cubicBezTo>
                  <a:cubicBezTo>
                    <a:pt x="1591" y="185"/>
                    <a:pt x="1570" y="137"/>
                    <a:pt x="1541" y="107"/>
                  </a:cubicBezTo>
                  <a:cubicBezTo>
                    <a:pt x="1501" y="60"/>
                    <a:pt x="1432" y="34"/>
                    <a:pt x="1342" y="34"/>
                  </a:cubicBezTo>
                  <a:cubicBezTo>
                    <a:pt x="1294" y="34"/>
                    <a:pt x="1248" y="38"/>
                    <a:pt x="1207" y="45"/>
                  </a:cubicBezTo>
                  <a:lnTo>
                    <a:pt x="1106" y="577"/>
                  </a:lnTo>
                  <a:close/>
                  <a:moveTo>
                    <a:pt x="1889" y="284"/>
                  </a:moveTo>
                  <a:cubicBezTo>
                    <a:pt x="1889" y="344"/>
                    <a:pt x="1807" y="358"/>
                    <a:pt x="1702" y="357"/>
                  </a:cubicBezTo>
                  <a:cubicBezTo>
                    <a:pt x="1718" y="296"/>
                    <a:pt x="1766" y="234"/>
                    <a:pt x="1829" y="234"/>
                  </a:cubicBezTo>
                  <a:cubicBezTo>
                    <a:pt x="1864" y="234"/>
                    <a:pt x="1889" y="252"/>
                    <a:pt x="1889" y="283"/>
                  </a:cubicBezTo>
                  <a:lnTo>
                    <a:pt x="1889" y="284"/>
                  </a:lnTo>
                  <a:close/>
                  <a:moveTo>
                    <a:pt x="1893" y="507"/>
                  </a:moveTo>
                  <a:cubicBezTo>
                    <a:pt x="1869" y="520"/>
                    <a:pt x="1835" y="535"/>
                    <a:pt x="1789" y="535"/>
                  </a:cubicBezTo>
                  <a:cubicBezTo>
                    <a:pt x="1749" y="535"/>
                    <a:pt x="1717" y="517"/>
                    <a:pt x="1702" y="483"/>
                  </a:cubicBezTo>
                  <a:cubicBezTo>
                    <a:pt x="1693" y="462"/>
                    <a:pt x="1691" y="425"/>
                    <a:pt x="1694" y="409"/>
                  </a:cubicBezTo>
                  <a:cubicBezTo>
                    <a:pt x="1838" y="411"/>
                    <a:pt x="1953" y="384"/>
                    <a:pt x="1953" y="282"/>
                  </a:cubicBezTo>
                  <a:cubicBezTo>
                    <a:pt x="1953" y="226"/>
                    <a:pt x="1913" y="182"/>
                    <a:pt x="1839" y="182"/>
                  </a:cubicBezTo>
                  <a:cubicBezTo>
                    <a:pt x="1713" y="182"/>
                    <a:pt x="1627" y="315"/>
                    <a:pt x="1627" y="432"/>
                  </a:cubicBezTo>
                  <a:cubicBezTo>
                    <a:pt x="1627" y="518"/>
                    <a:pt x="1672" y="589"/>
                    <a:pt x="1774" y="589"/>
                  </a:cubicBezTo>
                  <a:cubicBezTo>
                    <a:pt x="1827" y="589"/>
                    <a:pt x="1874" y="574"/>
                    <a:pt x="1903" y="557"/>
                  </a:cubicBezTo>
                  <a:lnTo>
                    <a:pt x="1893" y="507"/>
                  </a:lnTo>
                  <a:close/>
                  <a:moveTo>
                    <a:pt x="2053" y="580"/>
                  </a:moveTo>
                  <a:cubicBezTo>
                    <a:pt x="2162" y="9"/>
                    <a:pt x="2162" y="9"/>
                    <a:pt x="2162" y="9"/>
                  </a:cubicBezTo>
                  <a:cubicBezTo>
                    <a:pt x="2096" y="9"/>
                    <a:pt x="2096" y="9"/>
                    <a:pt x="2096" y="9"/>
                  </a:cubicBezTo>
                  <a:cubicBezTo>
                    <a:pt x="1987" y="580"/>
                    <a:pt x="1987" y="580"/>
                    <a:pt x="1987" y="580"/>
                  </a:cubicBezTo>
                  <a:lnTo>
                    <a:pt x="2053" y="580"/>
                  </a:lnTo>
                  <a:close/>
                  <a:moveTo>
                    <a:pt x="2246" y="580"/>
                  </a:moveTo>
                  <a:cubicBezTo>
                    <a:pt x="2310" y="244"/>
                    <a:pt x="2310" y="244"/>
                    <a:pt x="2310" y="244"/>
                  </a:cubicBezTo>
                  <a:cubicBezTo>
                    <a:pt x="2396" y="244"/>
                    <a:pt x="2396" y="244"/>
                    <a:pt x="2396" y="244"/>
                  </a:cubicBezTo>
                  <a:cubicBezTo>
                    <a:pt x="2407" y="191"/>
                    <a:pt x="2407" y="191"/>
                    <a:pt x="2407" y="191"/>
                  </a:cubicBezTo>
                  <a:cubicBezTo>
                    <a:pt x="2320" y="191"/>
                    <a:pt x="2320" y="191"/>
                    <a:pt x="2320" y="191"/>
                  </a:cubicBezTo>
                  <a:cubicBezTo>
                    <a:pt x="2323" y="172"/>
                    <a:pt x="2323" y="172"/>
                    <a:pt x="2323" y="172"/>
                  </a:cubicBezTo>
                  <a:cubicBezTo>
                    <a:pt x="2334" y="108"/>
                    <a:pt x="2360" y="57"/>
                    <a:pt x="2413" y="57"/>
                  </a:cubicBezTo>
                  <a:cubicBezTo>
                    <a:pt x="2428" y="57"/>
                    <a:pt x="2442" y="59"/>
                    <a:pt x="2452" y="64"/>
                  </a:cubicBezTo>
                  <a:cubicBezTo>
                    <a:pt x="2467" y="11"/>
                    <a:pt x="2467" y="11"/>
                    <a:pt x="2467" y="11"/>
                  </a:cubicBezTo>
                  <a:cubicBezTo>
                    <a:pt x="2458" y="5"/>
                    <a:pt x="2440" y="0"/>
                    <a:pt x="2414" y="0"/>
                  </a:cubicBezTo>
                  <a:cubicBezTo>
                    <a:pt x="2380" y="0"/>
                    <a:pt x="2346" y="13"/>
                    <a:pt x="2322" y="35"/>
                  </a:cubicBezTo>
                  <a:cubicBezTo>
                    <a:pt x="2286" y="66"/>
                    <a:pt x="2267" y="116"/>
                    <a:pt x="2258" y="171"/>
                  </a:cubicBezTo>
                  <a:cubicBezTo>
                    <a:pt x="2254" y="191"/>
                    <a:pt x="2254" y="191"/>
                    <a:pt x="2254" y="191"/>
                  </a:cubicBezTo>
                  <a:cubicBezTo>
                    <a:pt x="2202" y="191"/>
                    <a:pt x="2202" y="191"/>
                    <a:pt x="2202" y="191"/>
                  </a:cubicBezTo>
                  <a:cubicBezTo>
                    <a:pt x="2192" y="244"/>
                    <a:pt x="2192" y="244"/>
                    <a:pt x="2192" y="244"/>
                  </a:cubicBezTo>
                  <a:cubicBezTo>
                    <a:pt x="2244" y="244"/>
                    <a:pt x="2244" y="244"/>
                    <a:pt x="2244" y="244"/>
                  </a:cubicBezTo>
                  <a:cubicBezTo>
                    <a:pt x="2180" y="580"/>
                    <a:pt x="2180" y="580"/>
                    <a:pt x="2180" y="580"/>
                  </a:cubicBezTo>
                  <a:lnTo>
                    <a:pt x="2246" y="580"/>
                  </a:lnTo>
                  <a:close/>
                  <a:moveTo>
                    <a:pt x="2506" y="119"/>
                  </a:moveTo>
                  <a:cubicBezTo>
                    <a:pt x="2493" y="191"/>
                    <a:pt x="2493" y="191"/>
                    <a:pt x="2493" y="191"/>
                  </a:cubicBezTo>
                  <a:cubicBezTo>
                    <a:pt x="2437" y="191"/>
                    <a:pt x="2437" y="191"/>
                    <a:pt x="2437" y="191"/>
                  </a:cubicBezTo>
                  <a:cubicBezTo>
                    <a:pt x="2427" y="243"/>
                    <a:pt x="2427" y="243"/>
                    <a:pt x="2427" y="243"/>
                  </a:cubicBezTo>
                  <a:cubicBezTo>
                    <a:pt x="2483" y="243"/>
                    <a:pt x="2483" y="243"/>
                    <a:pt x="2483" y="243"/>
                  </a:cubicBezTo>
                  <a:cubicBezTo>
                    <a:pt x="2444" y="440"/>
                    <a:pt x="2444" y="440"/>
                    <a:pt x="2444" y="440"/>
                  </a:cubicBezTo>
                  <a:cubicBezTo>
                    <a:pt x="2439" y="468"/>
                    <a:pt x="2436" y="491"/>
                    <a:pt x="2436" y="513"/>
                  </a:cubicBezTo>
                  <a:cubicBezTo>
                    <a:pt x="2436" y="552"/>
                    <a:pt x="2459" y="589"/>
                    <a:pt x="2518" y="589"/>
                  </a:cubicBezTo>
                  <a:cubicBezTo>
                    <a:pt x="2538" y="589"/>
                    <a:pt x="2558" y="585"/>
                    <a:pt x="2570" y="581"/>
                  </a:cubicBezTo>
                  <a:cubicBezTo>
                    <a:pt x="2573" y="528"/>
                    <a:pt x="2573" y="528"/>
                    <a:pt x="2573" y="528"/>
                  </a:cubicBezTo>
                  <a:cubicBezTo>
                    <a:pt x="2564" y="531"/>
                    <a:pt x="2553" y="532"/>
                    <a:pt x="2542" y="532"/>
                  </a:cubicBezTo>
                  <a:cubicBezTo>
                    <a:pt x="2516" y="532"/>
                    <a:pt x="2505" y="517"/>
                    <a:pt x="2505" y="494"/>
                  </a:cubicBezTo>
                  <a:cubicBezTo>
                    <a:pt x="2505" y="474"/>
                    <a:pt x="2508" y="454"/>
                    <a:pt x="2512" y="432"/>
                  </a:cubicBezTo>
                  <a:cubicBezTo>
                    <a:pt x="2548" y="243"/>
                    <a:pt x="2548" y="243"/>
                    <a:pt x="2548" y="243"/>
                  </a:cubicBezTo>
                  <a:cubicBezTo>
                    <a:pt x="2641" y="243"/>
                    <a:pt x="2641" y="243"/>
                    <a:pt x="2641" y="243"/>
                  </a:cubicBezTo>
                  <a:cubicBezTo>
                    <a:pt x="2652" y="191"/>
                    <a:pt x="2652" y="191"/>
                    <a:pt x="2652" y="191"/>
                  </a:cubicBezTo>
                  <a:cubicBezTo>
                    <a:pt x="2558" y="191"/>
                    <a:pt x="2558" y="191"/>
                    <a:pt x="2558" y="191"/>
                  </a:cubicBezTo>
                  <a:cubicBezTo>
                    <a:pt x="2576" y="98"/>
                    <a:pt x="2576" y="98"/>
                    <a:pt x="2576" y="98"/>
                  </a:cubicBezTo>
                  <a:lnTo>
                    <a:pt x="2506" y="119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B4A8C127-BF99-469F-8067-728110C48BD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0" y="4138"/>
              <a:ext cx="1058" cy="56"/>
            </a:xfrm>
            <a:custGeom>
              <a:avLst/>
              <a:gdLst>
                <a:gd name="T0" fmla="*/ 1781 w 5293"/>
                <a:gd name="T1" fmla="*/ 0 h 282"/>
                <a:gd name="T2" fmla="*/ 1737 w 5293"/>
                <a:gd name="T3" fmla="*/ 278 h 282"/>
                <a:gd name="T4" fmla="*/ 1532 w 5293"/>
                <a:gd name="T5" fmla="*/ 117 h 282"/>
                <a:gd name="T6" fmla="*/ 1537 w 5293"/>
                <a:gd name="T7" fmla="*/ 83 h 282"/>
                <a:gd name="T8" fmla="*/ 1312 w 5293"/>
                <a:gd name="T9" fmla="*/ 87 h 282"/>
                <a:gd name="T10" fmla="*/ 1390 w 5293"/>
                <a:gd name="T11" fmla="*/ 243 h 282"/>
                <a:gd name="T12" fmla="*/ 1383 w 5293"/>
                <a:gd name="T13" fmla="*/ 87 h 282"/>
                <a:gd name="T14" fmla="*/ 1201 w 5293"/>
                <a:gd name="T15" fmla="*/ 123 h 282"/>
                <a:gd name="T16" fmla="*/ 1227 w 5293"/>
                <a:gd name="T17" fmla="*/ 226 h 282"/>
                <a:gd name="T18" fmla="*/ 1215 w 5293"/>
                <a:gd name="T19" fmla="*/ 46 h 282"/>
                <a:gd name="T20" fmla="*/ 1149 w 5293"/>
                <a:gd name="T21" fmla="*/ 87 h 282"/>
                <a:gd name="T22" fmla="*/ 881 w 5293"/>
                <a:gd name="T23" fmla="*/ 148 h 282"/>
                <a:gd name="T24" fmla="*/ 992 w 5293"/>
                <a:gd name="T25" fmla="*/ 171 h 282"/>
                <a:gd name="T26" fmla="*/ 881 w 5293"/>
                <a:gd name="T27" fmla="*/ 83 h 282"/>
                <a:gd name="T28" fmla="*/ 790 w 5293"/>
                <a:gd name="T29" fmla="*/ 278 h 282"/>
                <a:gd name="T30" fmla="*/ 581 w 5293"/>
                <a:gd name="T31" fmla="*/ 278 h 282"/>
                <a:gd name="T32" fmla="*/ 716 w 5293"/>
                <a:gd name="T33" fmla="*/ 166 h 282"/>
                <a:gd name="T34" fmla="*/ 498 w 5293"/>
                <a:gd name="T35" fmla="*/ 87 h 282"/>
                <a:gd name="T36" fmla="*/ 301 w 5293"/>
                <a:gd name="T37" fmla="*/ 247 h 282"/>
                <a:gd name="T38" fmla="*/ 327 w 5293"/>
                <a:gd name="T39" fmla="*/ 83 h 282"/>
                <a:gd name="T40" fmla="*/ 217 w 5293"/>
                <a:gd name="T41" fmla="*/ 22 h 282"/>
                <a:gd name="T42" fmla="*/ 2219 w 5293"/>
                <a:gd name="T43" fmla="*/ 118 h 282"/>
                <a:gd name="T44" fmla="*/ 2193 w 5293"/>
                <a:gd name="T45" fmla="*/ 282 h 282"/>
                <a:gd name="T46" fmla="*/ 2019 w 5293"/>
                <a:gd name="T47" fmla="*/ 123 h 282"/>
                <a:gd name="T48" fmla="*/ 2045 w 5293"/>
                <a:gd name="T49" fmla="*/ 226 h 282"/>
                <a:gd name="T50" fmla="*/ 2033 w 5293"/>
                <a:gd name="T51" fmla="*/ 46 h 282"/>
                <a:gd name="T52" fmla="*/ 2884 w 5293"/>
                <a:gd name="T53" fmla="*/ 226 h 282"/>
                <a:gd name="T54" fmla="*/ 2976 w 5293"/>
                <a:gd name="T55" fmla="*/ 234 h 282"/>
                <a:gd name="T56" fmla="*/ 2780 w 5293"/>
                <a:gd name="T57" fmla="*/ 278 h 282"/>
                <a:gd name="T58" fmla="*/ 2668 w 5293"/>
                <a:gd name="T59" fmla="*/ 0 h 282"/>
                <a:gd name="T60" fmla="*/ 2522 w 5293"/>
                <a:gd name="T61" fmla="*/ 123 h 282"/>
                <a:gd name="T62" fmla="*/ 2548 w 5293"/>
                <a:gd name="T63" fmla="*/ 226 h 282"/>
                <a:gd name="T64" fmla="*/ 2537 w 5293"/>
                <a:gd name="T65" fmla="*/ 46 h 282"/>
                <a:gd name="T66" fmla="*/ 5178 w 5293"/>
                <a:gd name="T67" fmla="*/ 243 h 282"/>
                <a:gd name="T68" fmla="*/ 5243 w 5293"/>
                <a:gd name="T69" fmla="*/ 123 h 282"/>
                <a:gd name="T70" fmla="*/ 5009 w 5293"/>
                <a:gd name="T71" fmla="*/ 190 h 282"/>
                <a:gd name="T72" fmla="*/ 5136 w 5293"/>
                <a:gd name="T73" fmla="*/ 135 h 282"/>
                <a:gd name="T74" fmla="*/ 4948 w 5293"/>
                <a:gd name="T75" fmla="*/ 278 h 282"/>
                <a:gd name="T76" fmla="*/ 4853 w 5293"/>
                <a:gd name="T77" fmla="*/ 246 h 282"/>
                <a:gd name="T78" fmla="*/ 4910 w 5293"/>
                <a:gd name="T79" fmla="*/ 267 h 282"/>
                <a:gd name="T80" fmla="*/ 4553 w 5293"/>
                <a:gd name="T81" fmla="*/ 278 h 282"/>
                <a:gd name="T82" fmla="*/ 4710 w 5293"/>
                <a:gd name="T83" fmla="*/ 278 h 282"/>
                <a:gd name="T84" fmla="*/ 4509 w 5293"/>
                <a:gd name="T85" fmla="*/ 121 h 282"/>
                <a:gd name="T86" fmla="*/ 4287 w 5293"/>
                <a:gd name="T87" fmla="*/ 190 h 282"/>
                <a:gd name="T88" fmla="*/ 4413 w 5293"/>
                <a:gd name="T89" fmla="*/ 135 h 282"/>
                <a:gd name="T90" fmla="*/ 4225 w 5293"/>
                <a:gd name="T91" fmla="*/ 278 h 282"/>
                <a:gd name="T92" fmla="*/ 4127 w 5293"/>
                <a:gd name="T93" fmla="*/ 83 h 282"/>
                <a:gd name="T94" fmla="*/ 3998 w 5293"/>
                <a:gd name="T95" fmla="*/ 128 h 282"/>
                <a:gd name="T96" fmla="*/ 3909 w 5293"/>
                <a:gd name="T97" fmla="*/ 87 h 282"/>
                <a:gd name="T98" fmla="*/ 3823 w 5293"/>
                <a:gd name="T99" fmla="*/ 36 h 282"/>
                <a:gd name="T100" fmla="*/ 3601 w 5293"/>
                <a:gd name="T101" fmla="*/ 87 h 282"/>
                <a:gd name="T102" fmla="*/ 3665 w 5293"/>
                <a:gd name="T103" fmla="*/ 232 h 282"/>
                <a:gd name="T104" fmla="*/ 3516 w 5293"/>
                <a:gd name="T105" fmla="*/ 148 h 282"/>
                <a:gd name="T106" fmla="*/ 3447 w 5293"/>
                <a:gd name="T107" fmla="*/ 122 h 282"/>
                <a:gd name="T108" fmla="*/ 3353 w 5293"/>
                <a:gd name="T109" fmla="*/ 122 h 282"/>
                <a:gd name="T110" fmla="*/ 3335 w 5293"/>
                <a:gd name="T111" fmla="*/ 27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3" h="282">
                  <a:moveTo>
                    <a:pt x="1747" y="184"/>
                  </a:moveTo>
                  <a:cubicBezTo>
                    <a:pt x="1739" y="223"/>
                    <a:pt x="1715" y="245"/>
                    <a:pt x="1694" y="245"/>
                  </a:cubicBezTo>
                  <a:cubicBezTo>
                    <a:pt x="1673" y="245"/>
                    <a:pt x="1664" y="227"/>
                    <a:pt x="1664" y="204"/>
                  </a:cubicBezTo>
                  <a:cubicBezTo>
                    <a:pt x="1664" y="162"/>
                    <a:pt x="1693" y="118"/>
                    <a:pt x="1732" y="118"/>
                  </a:cubicBezTo>
                  <a:cubicBezTo>
                    <a:pt x="1743" y="118"/>
                    <a:pt x="1753" y="122"/>
                    <a:pt x="1758" y="126"/>
                  </a:cubicBezTo>
                  <a:lnTo>
                    <a:pt x="1747" y="184"/>
                  </a:lnTo>
                  <a:close/>
                  <a:moveTo>
                    <a:pt x="1781" y="0"/>
                  </a:moveTo>
                  <a:cubicBezTo>
                    <a:pt x="1765" y="89"/>
                    <a:pt x="1765" y="89"/>
                    <a:pt x="1765" y="89"/>
                  </a:cubicBezTo>
                  <a:cubicBezTo>
                    <a:pt x="1756" y="85"/>
                    <a:pt x="1745" y="83"/>
                    <a:pt x="1735" y="83"/>
                  </a:cubicBezTo>
                  <a:cubicBezTo>
                    <a:pt x="1665" y="83"/>
                    <a:pt x="1617" y="144"/>
                    <a:pt x="1617" y="211"/>
                  </a:cubicBezTo>
                  <a:cubicBezTo>
                    <a:pt x="1617" y="254"/>
                    <a:pt x="1640" y="282"/>
                    <a:pt x="1674" y="282"/>
                  </a:cubicBezTo>
                  <a:cubicBezTo>
                    <a:pt x="1699" y="282"/>
                    <a:pt x="1723" y="270"/>
                    <a:pt x="1740" y="244"/>
                  </a:cubicBezTo>
                  <a:cubicBezTo>
                    <a:pt x="1740" y="244"/>
                    <a:pt x="1740" y="244"/>
                    <a:pt x="1740" y="244"/>
                  </a:cubicBezTo>
                  <a:cubicBezTo>
                    <a:pt x="1737" y="278"/>
                    <a:pt x="1737" y="278"/>
                    <a:pt x="1737" y="278"/>
                  </a:cubicBezTo>
                  <a:cubicBezTo>
                    <a:pt x="1778" y="278"/>
                    <a:pt x="1778" y="278"/>
                    <a:pt x="1778" y="278"/>
                  </a:cubicBezTo>
                  <a:cubicBezTo>
                    <a:pt x="1780" y="257"/>
                    <a:pt x="1783" y="232"/>
                    <a:pt x="1787" y="210"/>
                  </a:cubicBezTo>
                  <a:cubicBezTo>
                    <a:pt x="1827" y="0"/>
                    <a:pt x="1827" y="0"/>
                    <a:pt x="1827" y="0"/>
                  </a:cubicBezTo>
                  <a:lnTo>
                    <a:pt x="1781" y="0"/>
                  </a:lnTo>
                  <a:close/>
                  <a:moveTo>
                    <a:pt x="1556" y="137"/>
                  </a:moveTo>
                  <a:cubicBezTo>
                    <a:pt x="1556" y="160"/>
                    <a:pt x="1526" y="166"/>
                    <a:pt x="1479" y="166"/>
                  </a:cubicBezTo>
                  <a:cubicBezTo>
                    <a:pt x="1484" y="143"/>
                    <a:pt x="1503" y="117"/>
                    <a:pt x="1532" y="117"/>
                  </a:cubicBezTo>
                  <a:cubicBezTo>
                    <a:pt x="1546" y="117"/>
                    <a:pt x="1556" y="125"/>
                    <a:pt x="1556" y="137"/>
                  </a:cubicBezTo>
                  <a:close/>
                  <a:moveTo>
                    <a:pt x="1571" y="234"/>
                  </a:moveTo>
                  <a:cubicBezTo>
                    <a:pt x="1557" y="241"/>
                    <a:pt x="1540" y="246"/>
                    <a:pt x="1518" y="246"/>
                  </a:cubicBezTo>
                  <a:cubicBezTo>
                    <a:pt x="1500" y="246"/>
                    <a:pt x="1487" y="239"/>
                    <a:pt x="1479" y="226"/>
                  </a:cubicBezTo>
                  <a:cubicBezTo>
                    <a:pt x="1475" y="219"/>
                    <a:pt x="1473" y="206"/>
                    <a:pt x="1474" y="200"/>
                  </a:cubicBezTo>
                  <a:cubicBezTo>
                    <a:pt x="1548" y="201"/>
                    <a:pt x="1599" y="185"/>
                    <a:pt x="1599" y="137"/>
                  </a:cubicBezTo>
                  <a:cubicBezTo>
                    <a:pt x="1599" y="105"/>
                    <a:pt x="1575" y="83"/>
                    <a:pt x="1537" y="83"/>
                  </a:cubicBezTo>
                  <a:cubicBezTo>
                    <a:pt x="1472" y="83"/>
                    <a:pt x="1430" y="146"/>
                    <a:pt x="1430" y="203"/>
                  </a:cubicBezTo>
                  <a:cubicBezTo>
                    <a:pt x="1430" y="250"/>
                    <a:pt x="1455" y="282"/>
                    <a:pt x="1508" y="282"/>
                  </a:cubicBezTo>
                  <a:cubicBezTo>
                    <a:pt x="1531" y="282"/>
                    <a:pt x="1556" y="276"/>
                    <a:pt x="1575" y="267"/>
                  </a:cubicBezTo>
                  <a:lnTo>
                    <a:pt x="1571" y="234"/>
                  </a:lnTo>
                  <a:close/>
                  <a:moveTo>
                    <a:pt x="1346" y="46"/>
                  </a:moveTo>
                  <a:cubicBezTo>
                    <a:pt x="1338" y="87"/>
                    <a:pt x="1338" y="87"/>
                    <a:pt x="1338" y="87"/>
                  </a:cubicBezTo>
                  <a:cubicBezTo>
                    <a:pt x="1312" y="87"/>
                    <a:pt x="1312" y="87"/>
                    <a:pt x="1312" y="87"/>
                  </a:cubicBezTo>
                  <a:cubicBezTo>
                    <a:pt x="1306" y="123"/>
                    <a:pt x="1306" y="123"/>
                    <a:pt x="1306" y="123"/>
                  </a:cubicBezTo>
                  <a:cubicBezTo>
                    <a:pt x="1332" y="123"/>
                    <a:pt x="1332" y="123"/>
                    <a:pt x="1332" y="123"/>
                  </a:cubicBezTo>
                  <a:cubicBezTo>
                    <a:pt x="1315" y="207"/>
                    <a:pt x="1315" y="207"/>
                    <a:pt x="1315" y="207"/>
                  </a:cubicBezTo>
                  <a:cubicBezTo>
                    <a:pt x="1312" y="221"/>
                    <a:pt x="1311" y="232"/>
                    <a:pt x="1311" y="243"/>
                  </a:cubicBezTo>
                  <a:cubicBezTo>
                    <a:pt x="1311" y="265"/>
                    <a:pt x="1325" y="282"/>
                    <a:pt x="1356" y="282"/>
                  </a:cubicBezTo>
                  <a:cubicBezTo>
                    <a:pt x="1367" y="282"/>
                    <a:pt x="1379" y="280"/>
                    <a:pt x="1386" y="278"/>
                  </a:cubicBezTo>
                  <a:cubicBezTo>
                    <a:pt x="1390" y="243"/>
                    <a:pt x="1390" y="243"/>
                    <a:pt x="1390" y="243"/>
                  </a:cubicBezTo>
                  <a:cubicBezTo>
                    <a:pt x="1385" y="243"/>
                    <a:pt x="1380" y="243"/>
                    <a:pt x="1374" y="243"/>
                  </a:cubicBezTo>
                  <a:cubicBezTo>
                    <a:pt x="1362" y="243"/>
                    <a:pt x="1358" y="237"/>
                    <a:pt x="1358" y="226"/>
                  </a:cubicBezTo>
                  <a:cubicBezTo>
                    <a:pt x="1358" y="218"/>
                    <a:pt x="1359" y="209"/>
                    <a:pt x="1361" y="200"/>
                  </a:cubicBezTo>
                  <a:cubicBezTo>
                    <a:pt x="1376" y="123"/>
                    <a:pt x="1376" y="123"/>
                    <a:pt x="1376" y="123"/>
                  </a:cubicBezTo>
                  <a:cubicBezTo>
                    <a:pt x="1419" y="123"/>
                    <a:pt x="1419" y="123"/>
                    <a:pt x="1419" y="123"/>
                  </a:cubicBezTo>
                  <a:cubicBezTo>
                    <a:pt x="1426" y="87"/>
                    <a:pt x="1426" y="87"/>
                    <a:pt x="1426" y="87"/>
                  </a:cubicBezTo>
                  <a:cubicBezTo>
                    <a:pt x="1383" y="87"/>
                    <a:pt x="1383" y="87"/>
                    <a:pt x="1383" y="87"/>
                  </a:cubicBezTo>
                  <a:cubicBezTo>
                    <a:pt x="1392" y="35"/>
                    <a:pt x="1392" y="35"/>
                    <a:pt x="1392" y="35"/>
                  </a:cubicBezTo>
                  <a:lnTo>
                    <a:pt x="1346" y="46"/>
                  </a:lnTo>
                  <a:close/>
                  <a:moveTo>
                    <a:pt x="1215" y="46"/>
                  </a:moveTo>
                  <a:cubicBezTo>
                    <a:pt x="1208" y="87"/>
                    <a:pt x="1208" y="87"/>
                    <a:pt x="1208" y="87"/>
                  </a:cubicBezTo>
                  <a:cubicBezTo>
                    <a:pt x="1182" y="87"/>
                    <a:pt x="1182" y="87"/>
                    <a:pt x="1182" y="87"/>
                  </a:cubicBezTo>
                  <a:cubicBezTo>
                    <a:pt x="1175" y="123"/>
                    <a:pt x="1175" y="123"/>
                    <a:pt x="1175" y="123"/>
                  </a:cubicBezTo>
                  <a:cubicBezTo>
                    <a:pt x="1201" y="123"/>
                    <a:pt x="1201" y="123"/>
                    <a:pt x="1201" y="123"/>
                  </a:cubicBezTo>
                  <a:cubicBezTo>
                    <a:pt x="1185" y="207"/>
                    <a:pt x="1185" y="207"/>
                    <a:pt x="1185" y="207"/>
                  </a:cubicBezTo>
                  <a:cubicBezTo>
                    <a:pt x="1182" y="221"/>
                    <a:pt x="1180" y="232"/>
                    <a:pt x="1180" y="243"/>
                  </a:cubicBezTo>
                  <a:cubicBezTo>
                    <a:pt x="1180" y="265"/>
                    <a:pt x="1194" y="282"/>
                    <a:pt x="1226" y="282"/>
                  </a:cubicBezTo>
                  <a:cubicBezTo>
                    <a:pt x="1237" y="282"/>
                    <a:pt x="1249" y="280"/>
                    <a:pt x="1255" y="278"/>
                  </a:cubicBezTo>
                  <a:cubicBezTo>
                    <a:pt x="1260" y="243"/>
                    <a:pt x="1260" y="243"/>
                    <a:pt x="1260" y="243"/>
                  </a:cubicBezTo>
                  <a:cubicBezTo>
                    <a:pt x="1255" y="243"/>
                    <a:pt x="1249" y="243"/>
                    <a:pt x="1244" y="243"/>
                  </a:cubicBezTo>
                  <a:cubicBezTo>
                    <a:pt x="1232" y="243"/>
                    <a:pt x="1227" y="237"/>
                    <a:pt x="1227" y="226"/>
                  </a:cubicBezTo>
                  <a:cubicBezTo>
                    <a:pt x="1227" y="218"/>
                    <a:pt x="1229" y="209"/>
                    <a:pt x="1230" y="200"/>
                  </a:cubicBezTo>
                  <a:cubicBezTo>
                    <a:pt x="1246" y="123"/>
                    <a:pt x="1246" y="123"/>
                    <a:pt x="1246" y="123"/>
                  </a:cubicBezTo>
                  <a:cubicBezTo>
                    <a:pt x="1288" y="123"/>
                    <a:pt x="1288" y="123"/>
                    <a:pt x="1288" y="123"/>
                  </a:cubicBezTo>
                  <a:cubicBezTo>
                    <a:pt x="1295" y="87"/>
                    <a:pt x="1295" y="87"/>
                    <a:pt x="1295" y="87"/>
                  </a:cubicBezTo>
                  <a:cubicBezTo>
                    <a:pt x="1252" y="87"/>
                    <a:pt x="1252" y="87"/>
                    <a:pt x="1252" y="87"/>
                  </a:cubicBezTo>
                  <a:cubicBezTo>
                    <a:pt x="1262" y="35"/>
                    <a:pt x="1262" y="35"/>
                    <a:pt x="1262" y="35"/>
                  </a:cubicBezTo>
                  <a:lnTo>
                    <a:pt x="1215" y="46"/>
                  </a:lnTo>
                  <a:close/>
                  <a:moveTo>
                    <a:pt x="1134" y="60"/>
                  </a:moveTo>
                  <a:cubicBezTo>
                    <a:pt x="1149" y="60"/>
                    <a:pt x="1162" y="50"/>
                    <a:pt x="1162" y="33"/>
                  </a:cubicBezTo>
                  <a:cubicBezTo>
                    <a:pt x="1162" y="18"/>
                    <a:pt x="1152" y="8"/>
                    <a:pt x="1138" y="8"/>
                  </a:cubicBezTo>
                  <a:cubicBezTo>
                    <a:pt x="1123" y="8"/>
                    <a:pt x="1110" y="19"/>
                    <a:pt x="1110" y="36"/>
                  </a:cubicBezTo>
                  <a:cubicBezTo>
                    <a:pt x="1110" y="50"/>
                    <a:pt x="1120" y="60"/>
                    <a:pt x="1134" y="60"/>
                  </a:cubicBezTo>
                  <a:close/>
                  <a:moveTo>
                    <a:pt x="1112" y="278"/>
                  </a:moveTo>
                  <a:cubicBezTo>
                    <a:pt x="1149" y="87"/>
                    <a:pt x="1149" y="87"/>
                    <a:pt x="1149" y="87"/>
                  </a:cubicBezTo>
                  <a:cubicBezTo>
                    <a:pt x="1103" y="87"/>
                    <a:pt x="1103" y="87"/>
                    <a:pt x="1103" y="87"/>
                  </a:cubicBezTo>
                  <a:cubicBezTo>
                    <a:pt x="1067" y="278"/>
                    <a:pt x="1067" y="278"/>
                    <a:pt x="1067" y="278"/>
                  </a:cubicBezTo>
                  <a:lnTo>
                    <a:pt x="1112" y="278"/>
                  </a:lnTo>
                  <a:close/>
                  <a:moveTo>
                    <a:pt x="790" y="278"/>
                  </a:moveTo>
                  <a:cubicBezTo>
                    <a:pt x="806" y="187"/>
                    <a:pt x="806" y="187"/>
                    <a:pt x="806" y="187"/>
                  </a:cubicBezTo>
                  <a:cubicBezTo>
                    <a:pt x="814" y="149"/>
                    <a:pt x="838" y="120"/>
                    <a:pt x="859" y="120"/>
                  </a:cubicBezTo>
                  <a:cubicBezTo>
                    <a:pt x="877" y="120"/>
                    <a:pt x="881" y="133"/>
                    <a:pt x="881" y="148"/>
                  </a:cubicBezTo>
                  <a:cubicBezTo>
                    <a:pt x="881" y="155"/>
                    <a:pt x="881" y="162"/>
                    <a:pt x="879" y="170"/>
                  </a:cubicBezTo>
                  <a:cubicBezTo>
                    <a:pt x="859" y="278"/>
                    <a:pt x="859" y="278"/>
                    <a:pt x="859" y="278"/>
                  </a:cubicBezTo>
                  <a:cubicBezTo>
                    <a:pt x="903" y="278"/>
                    <a:pt x="903" y="278"/>
                    <a:pt x="903" y="278"/>
                  </a:cubicBezTo>
                  <a:cubicBezTo>
                    <a:pt x="920" y="187"/>
                    <a:pt x="920" y="187"/>
                    <a:pt x="920" y="187"/>
                  </a:cubicBezTo>
                  <a:cubicBezTo>
                    <a:pt x="927" y="146"/>
                    <a:pt x="950" y="120"/>
                    <a:pt x="971" y="120"/>
                  </a:cubicBezTo>
                  <a:cubicBezTo>
                    <a:pt x="988" y="120"/>
                    <a:pt x="994" y="131"/>
                    <a:pt x="994" y="147"/>
                  </a:cubicBezTo>
                  <a:cubicBezTo>
                    <a:pt x="994" y="155"/>
                    <a:pt x="993" y="164"/>
                    <a:pt x="992" y="171"/>
                  </a:cubicBezTo>
                  <a:cubicBezTo>
                    <a:pt x="972" y="278"/>
                    <a:pt x="972" y="278"/>
                    <a:pt x="972" y="278"/>
                  </a:cubicBezTo>
                  <a:cubicBezTo>
                    <a:pt x="1016" y="278"/>
                    <a:pt x="1016" y="278"/>
                    <a:pt x="1016" y="278"/>
                  </a:cubicBezTo>
                  <a:cubicBezTo>
                    <a:pt x="1037" y="166"/>
                    <a:pt x="1037" y="166"/>
                    <a:pt x="1037" y="166"/>
                  </a:cubicBezTo>
                  <a:cubicBezTo>
                    <a:pt x="1039" y="156"/>
                    <a:pt x="1040" y="142"/>
                    <a:pt x="1040" y="134"/>
                  </a:cubicBezTo>
                  <a:cubicBezTo>
                    <a:pt x="1040" y="100"/>
                    <a:pt x="1020" y="83"/>
                    <a:pt x="994" y="83"/>
                  </a:cubicBezTo>
                  <a:cubicBezTo>
                    <a:pt x="967" y="84"/>
                    <a:pt x="943" y="96"/>
                    <a:pt x="926" y="122"/>
                  </a:cubicBezTo>
                  <a:cubicBezTo>
                    <a:pt x="925" y="102"/>
                    <a:pt x="911" y="83"/>
                    <a:pt x="881" y="83"/>
                  </a:cubicBezTo>
                  <a:cubicBezTo>
                    <a:pt x="857" y="83"/>
                    <a:pt x="833" y="95"/>
                    <a:pt x="815" y="121"/>
                  </a:cubicBezTo>
                  <a:cubicBezTo>
                    <a:pt x="815" y="121"/>
                    <a:pt x="815" y="121"/>
                    <a:pt x="815" y="121"/>
                  </a:cubicBezTo>
                  <a:cubicBezTo>
                    <a:pt x="819" y="87"/>
                    <a:pt x="819" y="87"/>
                    <a:pt x="819" y="87"/>
                  </a:cubicBezTo>
                  <a:cubicBezTo>
                    <a:pt x="780" y="87"/>
                    <a:pt x="780" y="87"/>
                    <a:pt x="780" y="87"/>
                  </a:cubicBezTo>
                  <a:cubicBezTo>
                    <a:pt x="778" y="104"/>
                    <a:pt x="774" y="124"/>
                    <a:pt x="770" y="146"/>
                  </a:cubicBezTo>
                  <a:cubicBezTo>
                    <a:pt x="746" y="278"/>
                    <a:pt x="746" y="278"/>
                    <a:pt x="746" y="278"/>
                  </a:cubicBezTo>
                  <a:lnTo>
                    <a:pt x="790" y="278"/>
                  </a:lnTo>
                  <a:close/>
                  <a:moveTo>
                    <a:pt x="469" y="278"/>
                  </a:moveTo>
                  <a:cubicBezTo>
                    <a:pt x="485" y="187"/>
                    <a:pt x="485" y="187"/>
                    <a:pt x="485" y="187"/>
                  </a:cubicBezTo>
                  <a:cubicBezTo>
                    <a:pt x="492" y="149"/>
                    <a:pt x="517" y="120"/>
                    <a:pt x="538" y="120"/>
                  </a:cubicBezTo>
                  <a:cubicBezTo>
                    <a:pt x="556" y="120"/>
                    <a:pt x="560" y="133"/>
                    <a:pt x="560" y="148"/>
                  </a:cubicBezTo>
                  <a:cubicBezTo>
                    <a:pt x="560" y="155"/>
                    <a:pt x="560" y="162"/>
                    <a:pt x="558" y="170"/>
                  </a:cubicBezTo>
                  <a:cubicBezTo>
                    <a:pt x="538" y="278"/>
                    <a:pt x="538" y="278"/>
                    <a:pt x="538" y="278"/>
                  </a:cubicBezTo>
                  <a:cubicBezTo>
                    <a:pt x="581" y="278"/>
                    <a:pt x="581" y="278"/>
                    <a:pt x="581" y="278"/>
                  </a:cubicBezTo>
                  <a:cubicBezTo>
                    <a:pt x="599" y="187"/>
                    <a:pt x="599" y="187"/>
                    <a:pt x="599" y="187"/>
                  </a:cubicBezTo>
                  <a:cubicBezTo>
                    <a:pt x="606" y="146"/>
                    <a:pt x="629" y="120"/>
                    <a:pt x="650" y="120"/>
                  </a:cubicBezTo>
                  <a:cubicBezTo>
                    <a:pt x="667" y="120"/>
                    <a:pt x="673" y="131"/>
                    <a:pt x="673" y="147"/>
                  </a:cubicBezTo>
                  <a:cubicBezTo>
                    <a:pt x="673" y="155"/>
                    <a:pt x="672" y="164"/>
                    <a:pt x="671" y="171"/>
                  </a:cubicBezTo>
                  <a:cubicBezTo>
                    <a:pt x="651" y="278"/>
                    <a:pt x="651" y="278"/>
                    <a:pt x="651" y="278"/>
                  </a:cubicBezTo>
                  <a:cubicBezTo>
                    <a:pt x="695" y="278"/>
                    <a:pt x="695" y="278"/>
                    <a:pt x="695" y="278"/>
                  </a:cubicBezTo>
                  <a:cubicBezTo>
                    <a:pt x="716" y="166"/>
                    <a:pt x="716" y="166"/>
                    <a:pt x="716" y="166"/>
                  </a:cubicBezTo>
                  <a:cubicBezTo>
                    <a:pt x="717" y="156"/>
                    <a:pt x="719" y="142"/>
                    <a:pt x="719" y="134"/>
                  </a:cubicBezTo>
                  <a:cubicBezTo>
                    <a:pt x="719" y="100"/>
                    <a:pt x="699" y="83"/>
                    <a:pt x="672" y="83"/>
                  </a:cubicBezTo>
                  <a:cubicBezTo>
                    <a:pt x="646" y="84"/>
                    <a:pt x="622" y="96"/>
                    <a:pt x="605" y="122"/>
                  </a:cubicBezTo>
                  <a:cubicBezTo>
                    <a:pt x="604" y="102"/>
                    <a:pt x="590" y="83"/>
                    <a:pt x="560" y="83"/>
                  </a:cubicBezTo>
                  <a:cubicBezTo>
                    <a:pt x="536" y="83"/>
                    <a:pt x="512" y="95"/>
                    <a:pt x="494" y="121"/>
                  </a:cubicBezTo>
                  <a:cubicBezTo>
                    <a:pt x="494" y="121"/>
                    <a:pt x="494" y="121"/>
                    <a:pt x="494" y="121"/>
                  </a:cubicBezTo>
                  <a:cubicBezTo>
                    <a:pt x="498" y="87"/>
                    <a:pt x="498" y="87"/>
                    <a:pt x="498" y="87"/>
                  </a:cubicBezTo>
                  <a:cubicBezTo>
                    <a:pt x="458" y="87"/>
                    <a:pt x="458" y="87"/>
                    <a:pt x="458" y="87"/>
                  </a:cubicBezTo>
                  <a:cubicBezTo>
                    <a:pt x="456" y="104"/>
                    <a:pt x="453" y="124"/>
                    <a:pt x="449" y="146"/>
                  </a:cubicBezTo>
                  <a:cubicBezTo>
                    <a:pt x="425" y="278"/>
                    <a:pt x="425" y="278"/>
                    <a:pt x="425" y="278"/>
                  </a:cubicBezTo>
                  <a:lnTo>
                    <a:pt x="469" y="278"/>
                  </a:lnTo>
                  <a:close/>
                  <a:moveTo>
                    <a:pt x="321" y="118"/>
                  </a:moveTo>
                  <a:cubicBezTo>
                    <a:pt x="349" y="118"/>
                    <a:pt x="358" y="143"/>
                    <a:pt x="358" y="162"/>
                  </a:cubicBezTo>
                  <a:cubicBezTo>
                    <a:pt x="358" y="200"/>
                    <a:pt x="335" y="247"/>
                    <a:pt x="301" y="247"/>
                  </a:cubicBezTo>
                  <a:cubicBezTo>
                    <a:pt x="278" y="247"/>
                    <a:pt x="264" y="228"/>
                    <a:pt x="264" y="202"/>
                  </a:cubicBezTo>
                  <a:cubicBezTo>
                    <a:pt x="264" y="167"/>
                    <a:pt x="285" y="118"/>
                    <a:pt x="321" y="118"/>
                  </a:cubicBezTo>
                  <a:close/>
                  <a:moveTo>
                    <a:pt x="327" y="83"/>
                  </a:moveTo>
                  <a:cubicBezTo>
                    <a:pt x="262" y="83"/>
                    <a:pt x="217" y="139"/>
                    <a:pt x="217" y="203"/>
                  </a:cubicBezTo>
                  <a:cubicBezTo>
                    <a:pt x="217" y="249"/>
                    <a:pt x="247" y="282"/>
                    <a:pt x="295" y="282"/>
                  </a:cubicBezTo>
                  <a:cubicBezTo>
                    <a:pt x="360" y="282"/>
                    <a:pt x="405" y="226"/>
                    <a:pt x="405" y="162"/>
                  </a:cubicBezTo>
                  <a:cubicBezTo>
                    <a:pt x="405" y="120"/>
                    <a:pt x="378" y="83"/>
                    <a:pt x="327" y="83"/>
                  </a:cubicBezTo>
                  <a:close/>
                  <a:moveTo>
                    <a:pt x="177" y="233"/>
                  </a:moveTo>
                  <a:cubicBezTo>
                    <a:pt x="163" y="239"/>
                    <a:pt x="143" y="243"/>
                    <a:pt x="124" y="243"/>
                  </a:cubicBezTo>
                  <a:cubicBezTo>
                    <a:pt x="72" y="243"/>
                    <a:pt x="49" y="210"/>
                    <a:pt x="49" y="166"/>
                  </a:cubicBezTo>
                  <a:cubicBezTo>
                    <a:pt x="49" y="127"/>
                    <a:pt x="64" y="94"/>
                    <a:pt x="87" y="74"/>
                  </a:cubicBezTo>
                  <a:cubicBezTo>
                    <a:pt x="105" y="58"/>
                    <a:pt x="129" y="50"/>
                    <a:pt x="154" y="50"/>
                  </a:cubicBezTo>
                  <a:cubicBezTo>
                    <a:pt x="178" y="50"/>
                    <a:pt x="196" y="54"/>
                    <a:pt x="204" y="59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0" y="17"/>
                    <a:pt x="189" y="10"/>
                    <a:pt x="160" y="10"/>
                  </a:cubicBezTo>
                  <a:cubicBezTo>
                    <a:pt x="122" y="10"/>
                    <a:pt x="89" y="21"/>
                    <a:pt x="62" y="41"/>
                  </a:cubicBezTo>
                  <a:cubicBezTo>
                    <a:pt x="24" y="70"/>
                    <a:pt x="0" y="116"/>
                    <a:pt x="0" y="171"/>
                  </a:cubicBezTo>
                  <a:cubicBezTo>
                    <a:pt x="0" y="239"/>
                    <a:pt x="44" y="282"/>
                    <a:pt x="112" y="282"/>
                  </a:cubicBezTo>
                  <a:cubicBezTo>
                    <a:pt x="143" y="282"/>
                    <a:pt x="167" y="276"/>
                    <a:pt x="181" y="270"/>
                  </a:cubicBezTo>
                  <a:lnTo>
                    <a:pt x="177" y="233"/>
                  </a:lnTo>
                  <a:close/>
                  <a:moveTo>
                    <a:pt x="2219" y="118"/>
                  </a:moveTo>
                  <a:cubicBezTo>
                    <a:pt x="2247" y="118"/>
                    <a:pt x="2256" y="143"/>
                    <a:pt x="2256" y="162"/>
                  </a:cubicBezTo>
                  <a:cubicBezTo>
                    <a:pt x="2256" y="200"/>
                    <a:pt x="2233" y="247"/>
                    <a:pt x="2199" y="247"/>
                  </a:cubicBezTo>
                  <a:cubicBezTo>
                    <a:pt x="2176" y="247"/>
                    <a:pt x="2162" y="228"/>
                    <a:pt x="2162" y="202"/>
                  </a:cubicBezTo>
                  <a:cubicBezTo>
                    <a:pt x="2162" y="167"/>
                    <a:pt x="2183" y="118"/>
                    <a:pt x="2219" y="118"/>
                  </a:cubicBezTo>
                  <a:close/>
                  <a:moveTo>
                    <a:pt x="2225" y="83"/>
                  </a:moveTo>
                  <a:cubicBezTo>
                    <a:pt x="2160" y="83"/>
                    <a:pt x="2115" y="139"/>
                    <a:pt x="2115" y="203"/>
                  </a:cubicBezTo>
                  <a:cubicBezTo>
                    <a:pt x="2115" y="249"/>
                    <a:pt x="2145" y="282"/>
                    <a:pt x="2193" y="282"/>
                  </a:cubicBezTo>
                  <a:cubicBezTo>
                    <a:pt x="2258" y="282"/>
                    <a:pt x="2303" y="226"/>
                    <a:pt x="2303" y="162"/>
                  </a:cubicBezTo>
                  <a:cubicBezTo>
                    <a:pt x="2303" y="120"/>
                    <a:pt x="2276" y="83"/>
                    <a:pt x="2225" y="83"/>
                  </a:cubicBezTo>
                  <a:close/>
                  <a:moveTo>
                    <a:pt x="2033" y="46"/>
                  </a:moveTo>
                  <a:cubicBezTo>
                    <a:pt x="2025" y="87"/>
                    <a:pt x="2025" y="87"/>
                    <a:pt x="2025" y="87"/>
                  </a:cubicBezTo>
                  <a:cubicBezTo>
                    <a:pt x="2000" y="87"/>
                    <a:pt x="2000" y="87"/>
                    <a:pt x="2000" y="87"/>
                  </a:cubicBezTo>
                  <a:cubicBezTo>
                    <a:pt x="1993" y="123"/>
                    <a:pt x="1993" y="123"/>
                    <a:pt x="1993" y="123"/>
                  </a:cubicBezTo>
                  <a:cubicBezTo>
                    <a:pt x="2019" y="123"/>
                    <a:pt x="2019" y="123"/>
                    <a:pt x="2019" y="123"/>
                  </a:cubicBezTo>
                  <a:cubicBezTo>
                    <a:pt x="2002" y="207"/>
                    <a:pt x="2002" y="207"/>
                    <a:pt x="2002" y="207"/>
                  </a:cubicBezTo>
                  <a:cubicBezTo>
                    <a:pt x="1999" y="221"/>
                    <a:pt x="1998" y="232"/>
                    <a:pt x="1998" y="243"/>
                  </a:cubicBezTo>
                  <a:cubicBezTo>
                    <a:pt x="1998" y="265"/>
                    <a:pt x="2012" y="282"/>
                    <a:pt x="2043" y="282"/>
                  </a:cubicBezTo>
                  <a:cubicBezTo>
                    <a:pt x="2054" y="282"/>
                    <a:pt x="2066" y="280"/>
                    <a:pt x="2073" y="278"/>
                  </a:cubicBezTo>
                  <a:cubicBezTo>
                    <a:pt x="2077" y="243"/>
                    <a:pt x="2077" y="243"/>
                    <a:pt x="2077" y="243"/>
                  </a:cubicBezTo>
                  <a:cubicBezTo>
                    <a:pt x="2073" y="243"/>
                    <a:pt x="2067" y="243"/>
                    <a:pt x="2062" y="243"/>
                  </a:cubicBezTo>
                  <a:cubicBezTo>
                    <a:pt x="2050" y="243"/>
                    <a:pt x="2045" y="237"/>
                    <a:pt x="2045" y="226"/>
                  </a:cubicBezTo>
                  <a:cubicBezTo>
                    <a:pt x="2045" y="218"/>
                    <a:pt x="2046" y="209"/>
                    <a:pt x="2048" y="200"/>
                  </a:cubicBezTo>
                  <a:cubicBezTo>
                    <a:pt x="2063" y="123"/>
                    <a:pt x="2063" y="123"/>
                    <a:pt x="2063" y="123"/>
                  </a:cubicBezTo>
                  <a:cubicBezTo>
                    <a:pt x="2106" y="123"/>
                    <a:pt x="2106" y="123"/>
                    <a:pt x="2106" y="123"/>
                  </a:cubicBezTo>
                  <a:cubicBezTo>
                    <a:pt x="2113" y="87"/>
                    <a:pt x="2113" y="87"/>
                    <a:pt x="2113" y="87"/>
                  </a:cubicBezTo>
                  <a:cubicBezTo>
                    <a:pt x="2070" y="87"/>
                    <a:pt x="2070" y="87"/>
                    <a:pt x="2070" y="87"/>
                  </a:cubicBezTo>
                  <a:cubicBezTo>
                    <a:pt x="2080" y="35"/>
                    <a:pt x="2080" y="35"/>
                    <a:pt x="2080" y="35"/>
                  </a:cubicBezTo>
                  <a:lnTo>
                    <a:pt x="2033" y="46"/>
                  </a:lnTo>
                  <a:close/>
                  <a:moveTo>
                    <a:pt x="2961" y="137"/>
                  </a:moveTo>
                  <a:cubicBezTo>
                    <a:pt x="2961" y="160"/>
                    <a:pt x="2931" y="166"/>
                    <a:pt x="2884" y="166"/>
                  </a:cubicBezTo>
                  <a:cubicBezTo>
                    <a:pt x="2890" y="143"/>
                    <a:pt x="2908" y="117"/>
                    <a:pt x="2937" y="117"/>
                  </a:cubicBezTo>
                  <a:cubicBezTo>
                    <a:pt x="2951" y="117"/>
                    <a:pt x="2961" y="125"/>
                    <a:pt x="2961" y="137"/>
                  </a:cubicBezTo>
                  <a:close/>
                  <a:moveTo>
                    <a:pt x="2976" y="234"/>
                  </a:moveTo>
                  <a:cubicBezTo>
                    <a:pt x="2962" y="241"/>
                    <a:pt x="2945" y="246"/>
                    <a:pt x="2923" y="246"/>
                  </a:cubicBezTo>
                  <a:cubicBezTo>
                    <a:pt x="2906" y="246"/>
                    <a:pt x="2892" y="239"/>
                    <a:pt x="2884" y="226"/>
                  </a:cubicBezTo>
                  <a:cubicBezTo>
                    <a:pt x="2880" y="219"/>
                    <a:pt x="2879" y="206"/>
                    <a:pt x="2879" y="200"/>
                  </a:cubicBezTo>
                  <a:cubicBezTo>
                    <a:pt x="2953" y="201"/>
                    <a:pt x="3004" y="185"/>
                    <a:pt x="3004" y="137"/>
                  </a:cubicBezTo>
                  <a:cubicBezTo>
                    <a:pt x="3004" y="105"/>
                    <a:pt x="2980" y="83"/>
                    <a:pt x="2943" y="83"/>
                  </a:cubicBezTo>
                  <a:cubicBezTo>
                    <a:pt x="2877" y="83"/>
                    <a:pt x="2835" y="146"/>
                    <a:pt x="2835" y="203"/>
                  </a:cubicBezTo>
                  <a:cubicBezTo>
                    <a:pt x="2835" y="250"/>
                    <a:pt x="2860" y="282"/>
                    <a:pt x="2913" y="282"/>
                  </a:cubicBezTo>
                  <a:cubicBezTo>
                    <a:pt x="2936" y="282"/>
                    <a:pt x="2961" y="276"/>
                    <a:pt x="2980" y="267"/>
                  </a:cubicBezTo>
                  <a:lnTo>
                    <a:pt x="2976" y="234"/>
                  </a:lnTo>
                  <a:close/>
                  <a:moveTo>
                    <a:pt x="2661" y="278"/>
                  </a:moveTo>
                  <a:cubicBezTo>
                    <a:pt x="2679" y="187"/>
                    <a:pt x="2679" y="187"/>
                    <a:pt x="2679" y="187"/>
                  </a:cubicBezTo>
                  <a:cubicBezTo>
                    <a:pt x="2686" y="147"/>
                    <a:pt x="2711" y="120"/>
                    <a:pt x="2733" y="120"/>
                  </a:cubicBezTo>
                  <a:cubicBezTo>
                    <a:pt x="2750" y="120"/>
                    <a:pt x="2757" y="132"/>
                    <a:pt x="2757" y="146"/>
                  </a:cubicBezTo>
                  <a:cubicBezTo>
                    <a:pt x="2757" y="155"/>
                    <a:pt x="2756" y="164"/>
                    <a:pt x="2755" y="171"/>
                  </a:cubicBezTo>
                  <a:cubicBezTo>
                    <a:pt x="2734" y="278"/>
                    <a:pt x="2734" y="278"/>
                    <a:pt x="2734" y="278"/>
                  </a:cubicBezTo>
                  <a:cubicBezTo>
                    <a:pt x="2780" y="278"/>
                    <a:pt x="2780" y="278"/>
                    <a:pt x="2780" y="278"/>
                  </a:cubicBezTo>
                  <a:cubicBezTo>
                    <a:pt x="2801" y="168"/>
                    <a:pt x="2801" y="168"/>
                    <a:pt x="2801" y="168"/>
                  </a:cubicBezTo>
                  <a:cubicBezTo>
                    <a:pt x="2803" y="157"/>
                    <a:pt x="2804" y="144"/>
                    <a:pt x="2804" y="134"/>
                  </a:cubicBezTo>
                  <a:cubicBezTo>
                    <a:pt x="2804" y="100"/>
                    <a:pt x="2782" y="83"/>
                    <a:pt x="2756" y="83"/>
                  </a:cubicBezTo>
                  <a:cubicBezTo>
                    <a:pt x="2730" y="83"/>
                    <a:pt x="2709" y="96"/>
                    <a:pt x="2693" y="116"/>
                  </a:cubicBezTo>
                  <a:cubicBezTo>
                    <a:pt x="2692" y="116"/>
                    <a:pt x="2692" y="116"/>
                    <a:pt x="2692" y="116"/>
                  </a:cubicBezTo>
                  <a:cubicBezTo>
                    <a:pt x="2714" y="0"/>
                    <a:pt x="2714" y="0"/>
                    <a:pt x="2714" y="0"/>
                  </a:cubicBezTo>
                  <a:cubicBezTo>
                    <a:pt x="2668" y="0"/>
                    <a:pt x="2668" y="0"/>
                    <a:pt x="2668" y="0"/>
                  </a:cubicBezTo>
                  <a:cubicBezTo>
                    <a:pt x="2616" y="278"/>
                    <a:pt x="2616" y="278"/>
                    <a:pt x="2616" y="278"/>
                  </a:cubicBezTo>
                  <a:lnTo>
                    <a:pt x="2661" y="278"/>
                  </a:lnTo>
                  <a:close/>
                  <a:moveTo>
                    <a:pt x="2537" y="46"/>
                  </a:moveTo>
                  <a:cubicBezTo>
                    <a:pt x="2529" y="87"/>
                    <a:pt x="2529" y="87"/>
                    <a:pt x="2529" y="87"/>
                  </a:cubicBezTo>
                  <a:cubicBezTo>
                    <a:pt x="2503" y="87"/>
                    <a:pt x="2503" y="87"/>
                    <a:pt x="2503" y="87"/>
                  </a:cubicBezTo>
                  <a:cubicBezTo>
                    <a:pt x="2497" y="123"/>
                    <a:pt x="2497" y="123"/>
                    <a:pt x="2497" y="123"/>
                  </a:cubicBezTo>
                  <a:cubicBezTo>
                    <a:pt x="2522" y="123"/>
                    <a:pt x="2522" y="123"/>
                    <a:pt x="2522" y="123"/>
                  </a:cubicBezTo>
                  <a:cubicBezTo>
                    <a:pt x="2506" y="207"/>
                    <a:pt x="2506" y="207"/>
                    <a:pt x="2506" y="207"/>
                  </a:cubicBezTo>
                  <a:cubicBezTo>
                    <a:pt x="2503" y="221"/>
                    <a:pt x="2502" y="232"/>
                    <a:pt x="2502" y="243"/>
                  </a:cubicBezTo>
                  <a:cubicBezTo>
                    <a:pt x="2502" y="265"/>
                    <a:pt x="2516" y="282"/>
                    <a:pt x="2547" y="282"/>
                  </a:cubicBezTo>
                  <a:cubicBezTo>
                    <a:pt x="2558" y="282"/>
                    <a:pt x="2570" y="280"/>
                    <a:pt x="2577" y="278"/>
                  </a:cubicBezTo>
                  <a:cubicBezTo>
                    <a:pt x="2581" y="243"/>
                    <a:pt x="2581" y="243"/>
                    <a:pt x="2581" y="243"/>
                  </a:cubicBezTo>
                  <a:cubicBezTo>
                    <a:pt x="2576" y="243"/>
                    <a:pt x="2571" y="243"/>
                    <a:pt x="2565" y="243"/>
                  </a:cubicBezTo>
                  <a:cubicBezTo>
                    <a:pt x="2553" y="243"/>
                    <a:pt x="2548" y="237"/>
                    <a:pt x="2548" y="226"/>
                  </a:cubicBezTo>
                  <a:cubicBezTo>
                    <a:pt x="2548" y="218"/>
                    <a:pt x="2550" y="209"/>
                    <a:pt x="2552" y="200"/>
                  </a:cubicBezTo>
                  <a:cubicBezTo>
                    <a:pt x="2567" y="123"/>
                    <a:pt x="2567" y="123"/>
                    <a:pt x="2567" y="123"/>
                  </a:cubicBezTo>
                  <a:cubicBezTo>
                    <a:pt x="2609" y="123"/>
                    <a:pt x="2609" y="123"/>
                    <a:pt x="2609" y="123"/>
                  </a:cubicBezTo>
                  <a:cubicBezTo>
                    <a:pt x="2616" y="87"/>
                    <a:pt x="2616" y="87"/>
                    <a:pt x="2616" y="87"/>
                  </a:cubicBezTo>
                  <a:cubicBezTo>
                    <a:pt x="2573" y="87"/>
                    <a:pt x="2573" y="87"/>
                    <a:pt x="2573" y="87"/>
                  </a:cubicBezTo>
                  <a:cubicBezTo>
                    <a:pt x="2583" y="35"/>
                    <a:pt x="2583" y="35"/>
                    <a:pt x="2583" y="35"/>
                  </a:cubicBezTo>
                  <a:lnTo>
                    <a:pt x="2537" y="46"/>
                  </a:lnTo>
                  <a:close/>
                  <a:moveTo>
                    <a:pt x="5213" y="46"/>
                  </a:moveTo>
                  <a:cubicBezTo>
                    <a:pt x="5205" y="87"/>
                    <a:pt x="5205" y="87"/>
                    <a:pt x="5205" y="87"/>
                  </a:cubicBezTo>
                  <a:cubicBezTo>
                    <a:pt x="5180" y="87"/>
                    <a:pt x="5180" y="87"/>
                    <a:pt x="5180" y="87"/>
                  </a:cubicBezTo>
                  <a:cubicBezTo>
                    <a:pt x="5173" y="123"/>
                    <a:pt x="5173" y="123"/>
                    <a:pt x="5173" y="123"/>
                  </a:cubicBezTo>
                  <a:cubicBezTo>
                    <a:pt x="5199" y="123"/>
                    <a:pt x="5199" y="123"/>
                    <a:pt x="5199" y="123"/>
                  </a:cubicBezTo>
                  <a:cubicBezTo>
                    <a:pt x="5182" y="207"/>
                    <a:pt x="5182" y="207"/>
                    <a:pt x="5182" y="207"/>
                  </a:cubicBezTo>
                  <a:cubicBezTo>
                    <a:pt x="5179" y="221"/>
                    <a:pt x="5178" y="232"/>
                    <a:pt x="5178" y="243"/>
                  </a:cubicBezTo>
                  <a:cubicBezTo>
                    <a:pt x="5178" y="265"/>
                    <a:pt x="5192" y="282"/>
                    <a:pt x="5223" y="282"/>
                  </a:cubicBezTo>
                  <a:cubicBezTo>
                    <a:pt x="5234" y="282"/>
                    <a:pt x="5246" y="280"/>
                    <a:pt x="5253" y="278"/>
                  </a:cubicBezTo>
                  <a:cubicBezTo>
                    <a:pt x="5257" y="243"/>
                    <a:pt x="5257" y="243"/>
                    <a:pt x="5257" y="243"/>
                  </a:cubicBezTo>
                  <a:cubicBezTo>
                    <a:pt x="5253" y="243"/>
                    <a:pt x="5247" y="243"/>
                    <a:pt x="5242" y="243"/>
                  </a:cubicBezTo>
                  <a:cubicBezTo>
                    <a:pt x="5230" y="243"/>
                    <a:pt x="5225" y="237"/>
                    <a:pt x="5225" y="226"/>
                  </a:cubicBezTo>
                  <a:cubicBezTo>
                    <a:pt x="5225" y="218"/>
                    <a:pt x="5226" y="209"/>
                    <a:pt x="5228" y="200"/>
                  </a:cubicBezTo>
                  <a:cubicBezTo>
                    <a:pt x="5243" y="123"/>
                    <a:pt x="5243" y="123"/>
                    <a:pt x="5243" y="123"/>
                  </a:cubicBezTo>
                  <a:cubicBezTo>
                    <a:pt x="5286" y="123"/>
                    <a:pt x="5286" y="123"/>
                    <a:pt x="5286" y="123"/>
                  </a:cubicBezTo>
                  <a:cubicBezTo>
                    <a:pt x="5293" y="87"/>
                    <a:pt x="5293" y="87"/>
                    <a:pt x="5293" y="87"/>
                  </a:cubicBezTo>
                  <a:cubicBezTo>
                    <a:pt x="5250" y="87"/>
                    <a:pt x="5250" y="87"/>
                    <a:pt x="5250" y="87"/>
                  </a:cubicBezTo>
                  <a:cubicBezTo>
                    <a:pt x="5260" y="35"/>
                    <a:pt x="5260" y="35"/>
                    <a:pt x="5260" y="35"/>
                  </a:cubicBezTo>
                  <a:lnTo>
                    <a:pt x="5213" y="46"/>
                  </a:lnTo>
                  <a:close/>
                  <a:moveTo>
                    <a:pt x="4993" y="278"/>
                  </a:moveTo>
                  <a:cubicBezTo>
                    <a:pt x="5009" y="190"/>
                    <a:pt x="5009" y="190"/>
                    <a:pt x="5009" y="190"/>
                  </a:cubicBezTo>
                  <a:cubicBezTo>
                    <a:pt x="5017" y="145"/>
                    <a:pt x="5044" y="120"/>
                    <a:pt x="5065" y="120"/>
                  </a:cubicBezTo>
                  <a:cubicBezTo>
                    <a:pt x="5083" y="120"/>
                    <a:pt x="5089" y="132"/>
                    <a:pt x="5089" y="148"/>
                  </a:cubicBezTo>
                  <a:cubicBezTo>
                    <a:pt x="5089" y="155"/>
                    <a:pt x="5087" y="163"/>
                    <a:pt x="5086" y="170"/>
                  </a:cubicBezTo>
                  <a:cubicBezTo>
                    <a:pt x="5066" y="278"/>
                    <a:pt x="5066" y="278"/>
                    <a:pt x="5066" y="278"/>
                  </a:cubicBezTo>
                  <a:cubicBezTo>
                    <a:pt x="5111" y="278"/>
                    <a:pt x="5111" y="278"/>
                    <a:pt x="5111" y="278"/>
                  </a:cubicBezTo>
                  <a:cubicBezTo>
                    <a:pt x="5132" y="167"/>
                    <a:pt x="5132" y="167"/>
                    <a:pt x="5132" y="167"/>
                  </a:cubicBezTo>
                  <a:cubicBezTo>
                    <a:pt x="5134" y="157"/>
                    <a:pt x="5136" y="144"/>
                    <a:pt x="5136" y="135"/>
                  </a:cubicBezTo>
                  <a:cubicBezTo>
                    <a:pt x="5136" y="100"/>
                    <a:pt x="5114" y="83"/>
                    <a:pt x="5087" y="83"/>
                  </a:cubicBezTo>
                  <a:cubicBezTo>
                    <a:pt x="5061" y="83"/>
                    <a:pt x="5037" y="96"/>
                    <a:pt x="5019" y="122"/>
                  </a:cubicBezTo>
                  <a:cubicBezTo>
                    <a:pt x="5018" y="122"/>
                    <a:pt x="5018" y="122"/>
                    <a:pt x="5018" y="122"/>
                  </a:cubicBezTo>
                  <a:cubicBezTo>
                    <a:pt x="5022" y="87"/>
                    <a:pt x="5022" y="87"/>
                    <a:pt x="5022" y="87"/>
                  </a:cubicBezTo>
                  <a:cubicBezTo>
                    <a:pt x="4982" y="87"/>
                    <a:pt x="4982" y="87"/>
                    <a:pt x="4982" y="87"/>
                  </a:cubicBezTo>
                  <a:cubicBezTo>
                    <a:pt x="4980" y="104"/>
                    <a:pt x="4977" y="124"/>
                    <a:pt x="4972" y="146"/>
                  </a:cubicBezTo>
                  <a:cubicBezTo>
                    <a:pt x="4948" y="278"/>
                    <a:pt x="4948" y="278"/>
                    <a:pt x="4948" y="278"/>
                  </a:cubicBezTo>
                  <a:lnTo>
                    <a:pt x="4993" y="278"/>
                  </a:lnTo>
                  <a:close/>
                  <a:moveTo>
                    <a:pt x="4890" y="137"/>
                  </a:moveTo>
                  <a:cubicBezTo>
                    <a:pt x="4890" y="160"/>
                    <a:pt x="4860" y="166"/>
                    <a:pt x="4814" y="166"/>
                  </a:cubicBezTo>
                  <a:cubicBezTo>
                    <a:pt x="4819" y="143"/>
                    <a:pt x="4838" y="117"/>
                    <a:pt x="4866" y="117"/>
                  </a:cubicBezTo>
                  <a:cubicBezTo>
                    <a:pt x="4881" y="117"/>
                    <a:pt x="4890" y="125"/>
                    <a:pt x="4890" y="137"/>
                  </a:cubicBezTo>
                  <a:close/>
                  <a:moveTo>
                    <a:pt x="4905" y="234"/>
                  </a:moveTo>
                  <a:cubicBezTo>
                    <a:pt x="4892" y="241"/>
                    <a:pt x="4874" y="246"/>
                    <a:pt x="4853" y="246"/>
                  </a:cubicBezTo>
                  <a:cubicBezTo>
                    <a:pt x="4835" y="246"/>
                    <a:pt x="4821" y="239"/>
                    <a:pt x="4814" y="226"/>
                  </a:cubicBezTo>
                  <a:cubicBezTo>
                    <a:pt x="4810" y="219"/>
                    <a:pt x="4808" y="206"/>
                    <a:pt x="4809" y="200"/>
                  </a:cubicBezTo>
                  <a:cubicBezTo>
                    <a:pt x="4882" y="201"/>
                    <a:pt x="4933" y="185"/>
                    <a:pt x="4933" y="137"/>
                  </a:cubicBezTo>
                  <a:cubicBezTo>
                    <a:pt x="4933" y="105"/>
                    <a:pt x="4910" y="83"/>
                    <a:pt x="4872" y="83"/>
                  </a:cubicBezTo>
                  <a:cubicBezTo>
                    <a:pt x="4807" y="83"/>
                    <a:pt x="4764" y="146"/>
                    <a:pt x="4764" y="203"/>
                  </a:cubicBezTo>
                  <a:cubicBezTo>
                    <a:pt x="4764" y="250"/>
                    <a:pt x="4790" y="282"/>
                    <a:pt x="4842" y="282"/>
                  </a:cubicBezTo>
                  <a:cubicBezTo>
                    <a:pt x="4865" y="282"/>
                    <a:pt x="4891" y="276"/>
                    <a:pt x="4910" y="267"/>
                  </a:cubicBezTo>
                  <a:lnTo>
                    <a:pt x="4905" y="234"/>
                  </a:lnTo>
                  <a:close/>
                  <a:moveTo>
                    <a:pt x="4484" y="278"/>
                  </a:moveTo>
                  <a:cubicBezTo>
                    <a:pt x="4500" y="187"/>
                    <a:pt x="4500" y="187"/>
                    <a:pt x="4500" y="187"/>
                  </a:cubicBezTo>
                  <a:cubicBezTo>
                    <a:pt x="4507" y="149"/>
                    <a:pt x="4531" y="120"/>
                    <a:pt x="4553" y="120"/>
                  </a:cubicBezTo>
                  <a:cubicBezTo>
                    <a:pt x="4571" y="120"/>
                    <a:pt x="4575" y="133"/>
                    <a:pt x="4575" y="148"/>
                  </a:cubicBezTo>
                  <a:cubicBezTo>
                    <a:pt x="4575" y="155"/>
                    <a:pt x="4574" y="162"/>
                    <a:pt x="4573" y="170"/>
                  </a:cubicBezTo>
                  <a:cubicBezTo>
                    <a:pt x="4553" y="278"/>
                    <a:pt x="4553" y="278"/>
                    <a:pt x="4553" y="278"/>
                  </a:cubicBezTo>
                  <a:cubicBezTo>
                    <a:pt x="4596" y="278"/>
                    <a:pt x="4596" y="278"/>
                    <a:pt x="4596" y="278"/>
                  </a:cubicBezTo>
                  <a:cubicBezTo>
                    <a:pt x="4614" y="187"/>
                    <a:pt x="4614" y="187"/>
                    <a:pt x="4614" y="187"/>
                  </a:cubicBezTo>
                  <a:cubicBezTo>
                    <a:pt x="4621" y="146"/>
                    <a:pt x="4644" y="120"/>
                    <a:pt x="4665" y="120"/>
                  </a:cubicBezTo>
                  <a:cubicBezTo>
                    <a:pt x="4681" y="120"/>
                    <a:pt x="4688" y="131"/>
                    <a:pt x="4688" y="147"/>
                  </a:cubicBezTo>
                  <a:cubicBezTo>
                    <a:pt x="4688" y="155"/>
                    <a:pt x="4687" y="164"/>
                    <a:pt x="4685" y="171"/>
                  </a:cubicBezTo>
                  <a:cubicBezTo>
                    <a:pt x="4665" y="278"/>
                    <a:pt x="4665" y="278"/>
                    <a:pt x="4665" y="278"/>
                  </a:cubicBezTo>
                  <a:cubicBezTo>
                    <a:pt x="4710" y="278"/>
                    <a:pt x="4710" y="278"/>
                    <a:pt x="4710" y="278"/>
                  </a:cubicBezTo>
                  <a:cubicBezTo>
                    <a:pt x="4731" y="166"/>
                    <a:pt x="4731" y="166"/>
                    <a:pt x="4731" y="166"/>
                  </a:cubicBezTo>
                  <a:cubicBezTo>
                    <a:pt x="4732" y="156"/>
                    <a:pt x="4734" y="142"/>
                    <a:pt x="4734" y="134"/>
                  </a:cubicBezTo>
                  <a:cubicBezTo>
                    <a:pt x="4734" y="100"/>
                    <a:pt x="4714" y="83"/>
                    <a:pt x="4687" y="83"/>
                  </a:cubicBezTo>
                  <a:cubicBezTo>
                    <a:pt x="4661" y="84"/>
                    <a:pt x="4637" y="96"/>
                    <a:pt x="4620" y="122"/>
                  </a:cubicBezTo>
                  <a:cubicBezTo>
                    <a:pt x="4619" y="102"/>
                    <a:pt x="4605" y="83"/>
                    <a:pt x="4575" y="83"/>
                  </a:cubicBezTo>
                  <a:cubicBezTo>
                    <a:pt x="4551" y="83"/>
                    <a:pt x="4527" y="95"/>
                    <a:pt x="4509" y="121"/>
                  </a:cubicBezTo>
                  <a:cubicBezTo>
                    <a:pt x="4509" y="121"/>
                    <a:pt x="4509" y="121"/>
                    <a:pt x="4509" y="121"/>
                  </a:cubicBezTo>
                  <a:cubicBezTo>
                    <a:pt x="4513" y="87"/>
                    <a:pt x="4513" y="87"/>
                    <a:pt x="4513" y="87"/>
                  </a:cubicBezTo>
                  <a:cubicBezTo>
                    <a:pt x="4473" y="87"/>
                    <a:pt x="4473" y="87"/>
                    <a:pt x="4473" y="87"/>
                  </a:cubicBezTo>
                  <a:cubicBezTo>
                    <a:pt x="4471" y="104"/>
                    <a:pt x="4468" y="124"/>
                    <a:pt x="4464" y="146"/>
                  </a:cubicBezTo>
                  <a:cubicBezTo>
                    <a:pt x="4440" y="278"/>
                    <a:pt x="4440" y="278"/>
                    <a:pt x="4440" y="278"/>
                  </a:cubicBezTo>
                  <a:lnTo>
                    <a:pt x="4484" y="278"/>
                  </a:lnTo>
                  <a:close/>
                  <a:moveTo>
                    <a:pt x="4270" y="278"/>
                  </a:moveTo>
                  <a:cubicBezTo>
                    <a:pt x="4287" y="190"/>
                    <a:pt x="4287" y="190"/>
                    <a:pt x="4287" y="190"/>
                  </a:cubicBezTo>
                  <a:cubicBezTo>
                    <a:pt x="4295" y="145"/>
                    <a:pt x="4321" y="120"/>
                    <a:pt x="4342" y="120"/>
                  </a:cubicBezTo>
                  <a:cubicBezTo>
                    <a:pt x="4360" y="120"/>
                    <a:pt x="4366" y="132"/>
                    <a:pt x="4366" y="148"/>
                  </a:cubicBezTo>
                  <a:cubicBezTo>
                    <a:pt x="4366" y="155"/>
                    <a:pt x="4365" y="163"/>
                    <a:pt x="4364" y="170"/>
                  </a:cubicBezTo>
                  <a:cubicBezTo>
                    <a:pt x="4343" y="278"/>
                    <a:pt x="4343" y="278"/>
                    <a:pt x="4343" y="278"/>
                  </a:cubicBezTo>
                  <a:cubicBezTo>
                    <a:pt x="4389" y="278"/>
                    <a:pt x="4389" y="278"/>
                    <a:pt x="4389" y="278"/>
                  </a:cubicBezTo>
                  <a:cubicBezTo>
                    <a:pt x="4410" y="167"/>
                    <a:pt x="4410" y="167"/>
                    <a:pt x="4410" y="167"/>
                  </a:cubicBezTo>
                  <a:cubicBezTo>
                    <a:pt x="4412" y="157"/>
                    <a:pt x="4413" y="144"/>
                    <a:pt x="4413" y="135"/>
                  </a:cubicBezTo>
                  <a:cubicBezTo>
                    <a:pt x="4413" y="100"/>
                    <a:pt x="4392" y="83"/>
                    <a:pt x="4365" y="83"/>
                  </a:cubicBezTo>
                  <a:cubicBezTo>
                    <a:pt x="4338" y="83"/>
                    <a:pt x="4314" y="96"/>
                    <a:pt x="4296" y="122"/>
                  </a:cubicBezTo>
                  <a:cubicBezTo>
                    <a:pt x="4296" y="122"/>
                    <a:pt x="4296" y="122"/>
                    <a:pt x="4296" y="122"/>
                  </a:cubicBezTo>
                  <a:cubicBezTo>
                    <a:pt x="4299" y="87"/>
                    <a:pt x="4299" y="87"/>
                    <a:pt x="4299" y="87"/>
                  </a:cubicBezTo>
                  <a:cubicBezTo>
                    <a:pt x="4259" y="87"/>
                    <a:pt x="4259" y="87"/>
                    <a:pt x="4259" y="87"/>
                  </a:cubicBezTo>
                  <a:cubicBezTo>
                    <a:pt x="4257" y="104"/>
                    <a:pt x="4254" y="124"/>
                    <a:pt x="4249" y="146"/>
                  </a:cubicBezTo>
                  <a:cubicBezTo>
                    <a:pt x="4225" y="278"/>
                    <a:pt x="4225" y="278"/>
                    <a:pt x="4225" y="278"/>
                  </a:cubicBezTo>
                  <a:lnTo>
                    <a:pt x="4270" y="278"/>
                  </a:lnTo>
                  <a:close/>
                  <a:moveTo>
                    <a:pt x="4122" y="118"/>
                  </a:moveTo>
                  <a:cubicBezTo>
                    <a:pt x="4149" y="118"/>
                    <a:pt x="4158" y="143"/>
                    <a:pt x="4158" y="162"/>
                  </a:cubicBezTo>
                  <a:cubicBezTo>
                    <a:pt x="4158" y="200"/>
                    <a:pt x="4135" y="247"/>
                    <a:pt x="4101" y="247"/>
                  </a:cubicBezTo>
                  <a:cubicBezTo>
                    <a:pt x="4078" y="247"/>
                    <a:pt x="4064" y="228"/>
                    <a:pt x="4064" y="202"/>
                  </a:cubicBezTo>
                  <a:cubicBezTo>
                    <a:pt x="4064" y="167"/>
                    <a:pt x="4085" y="118"/>
                    <a:pt x="4122" y="118"/>
                  </a:cubicBezTo>
                  <a:close/>
                  <a:moveTo>
                    <a:pt x="4127" y="83"/>
                  </a:moveTo>
                  <a:cubicBezTo>
                    <a:pt x="4062" y="83"/>
                    <a:pt x="4017" y="139"/>
                    <a:pt x="4017" y="203"/>
                  </a:cubicBezTo>
                  <a:cubicBezTo>
                    <a:pt x="4017" y="249"/>
                    <a:pt x="4047" y="282"/>
                    <a:pt x="4095" y="282"/>
                  </a:cubicBezTo>
                  <a:cubicBezTo>
                    <a:pt x="4160" y="282"/>
                    <a:pt x="4205" y="226"/>
                    <a:pt x="4205" y="162"/>
                  </a:cubicBezTo>
                  <a:cubicBezTo>
                    <a:pt x="4205" y="120"/>
                    <a:pt x="4178" y="83"/>
                    <a:pt x="4127" y="83"/>
                  </a:cubicBezTo>
                  <a:close/>
                  <a:moveTo>
                    <a:pt x="3923" y="278"/>
                  </a:moveTo>
                  <a:cubicBezTo>
                    <a:pt x="3937" y="201"/>
                    <a:pt x="3937" y="201"/>
                    <a:pt x="3937" y="201"/>
                  </a:cubicBezTo>
                  <a:cubicBezTo>
                    <a:pt x="3944" y="160"/>
                    <a:pt x="3965" y="128"/>
                    <a:pt x="3998" y="128"/>
                  </a:cubicBezTo>
                  <a:cubicBezTo>
                    <a:pt x="4001" y="128"/>
                    <a:pt x="4004" y="128"/>
                    <a:pt x="4006" y="128"/>
                  </a:cubicBezTo>
                  <a:cubicBezTo>
                    <a:pt x="4015" y="84"/>
                    <a:pt x="4015" y="84"/>
                    <a:pt x="4015" y="84"/>
                  </a:cubicBezTo>
                  <a:cubicBezTo>
                    <a:pt x="4012" y="84"/>
                    <a:pt x="4008" y="83"/>
                    <a:pt x="4005" y="83"/>
                  </a:cubicBezTo>
                  <a:cubicBezTo>
                    <a:pt x="3979" y="83"/>
                    <a:pt x="3958" y="102"/>
                    <a:pt x="3946" y="128"/>
                  </a:cubicBezTo>
                  <a:cubicBezTo>
                    <a:pt x="3944" y="128"/>
                    <a:pt x="3944" y="128"/>
                    <a:pt x="3944" y="128"/>
                  </a:cubicBezTo>
                  <a:cubicBezTo>
                    <a:pt x="3946" y="114"/>
                    <a:pt x="3948" y="100"/>
                    <a:pt x="3949" y="87"/>
                  </a:cubicBezTo>
                  <a:cubicBezTo>
                    <a:pt x="3909" y="87"/>
                    <a:pt x="3909" y="87"/>
                    <a:pt x="3909" y="87"/>
                  </a:cubicBezTo>
                  <a:cubicBezTo>
                    <a:pt x="3907" y="105"/>
                    <a:pt x="3905" y="134"/>
                    <a:pt x="3899" y="160"/>
                  </a:cubicBezTo>
                  <a:cubicBezTo>
                    <a:pt x="3877" y="278"/>
                    <a:pt x="3877" y="278"/>
                    <a:pt x="3877" y="278"/>
                  </a:cubicBezTo>
                  <a:lnTo>
                    <a:pt x="3923" y="278"/>
                  </a:lnTo>
                  <a:close/>
                  <a:moveTo>
                    <a:pt x="3847" y="60"/>
                  </a:moveTo>
                  <a:cubicBezTo>
                    <a:pt x="3862" y="60"/>
                    <a:pt x="3874" y="50"/>
                    <a:pt x="3875" y="33"/>
                  </a:cubicBezTo>
                  <a:cubicBezTo>
                    <a:pt x="3875" y="18"/>
                    <a:pt x="3865" y="8"/>
                    <a:pt x="3851" y="8"/>
                  </a:cubicBezTo>
                  <a:cubicBezTo>
                    <a:pt x="3836" y="8"/>
                    <a:pt x="3823" y="19"/>
                    <a:pt x="3823" y="36"/>
                  </a:cubicBezTo>
                  <a:cubicBezTo>
                    <a:pt x="3823" y="50"/>
                    <a:pt x="3833" y="60"/>
                    <a:pt x="3847" y="60"/>
                  </a:cubicBezTo>
                  <a:close/>
                  <a:moveTo>
                    <a:pt x="3825" y="278"/>
                  </a:moveTo>
                  <a:cubicBezTo>
                    <a:pt x="3862" y="87"/>
                    <a:pt x="3862" y="87"/>
                    <a:pt x="3862" y="87"/>
                  </a:cubicBezTo>
                  <a:cubicBezTo>
                    <a:pt x="3816" y="87"/>
                    <a:pt x="3816" y="87"/>
                    <a:pt x="3816" y="87"/>
                  </a:cubicBezTo>
                  <a:cubicBezTo>
                    <a:pt x="3780" y="278"/>
                    <a:pt x="3780" y="278"/>
                    <a:pt x="3780" y="278"/>
                  </a:cubicBezTo>
                  <a:lnTo>
                    <a:pt x="3825" y="278"/>
                  </a:lnTo>
                  <a:close/>
                  <a:moveTo>
                    <a:pt x="3601" y="87"/>
                  </a:moveTo>
                  <a:cubicBezTo>
                    <a:pt x="3633" y="278"/>
                    <a:pt x="3633" y="278"/>
                    <a:pt x="3633" y="278"/>
                  </a:cubicBezTo>
                  <a:cubicBezTo>
                    <a:pt x="3679" y="278"/>
                    <a:pt x="3679" y="278"/>
                    <a:pt x="3679" y="278"/>
                  </a:cubicBezTo>
                  <a:cubicBezTo>
                    <a:pt x="3785" y="87"/>
                    <a:pt x="3785" y="87"/>
                    <a:pt x="3785" y="87"/>
                  </a:cubicBezTo>
                  <a:cubicBezTo>
                    <a:pt x="3735" y="87"/>
                    <a:pt x="3735" y="87"/>
                    <a:pt x="3735" y="87"/>
                  </a:cubicBezTo>
                  <a:cubicBezTo>
                    <a:pt x="3687" y="183"/>
                    <a:pt x="3687" y="183"/>
                    <a:pt x="3687" y="183"/>
                  </a:cubicBezTo>
                  <a:cubicBezTo>
                    <a:pt x="3677" y="206"/>
                    <a:pt x="3671" y="219"/>
                    <a:pt x="3667" y="232"/>
                  </a:cubicBezTo>
                  <a:cubicBezTo>
                    <a:pt x="3665" y="232"/>
                    <a:pt x="3665" y="232"/>
                    <a:pt x="3665" y="232"/>
                  </a:cubicBezTo>
                  <a:cubicBezTo>
                    <a:pt x="3665" y="219"/>
                    <a:pt x="3662" y="205"/>
                    <a:pt x="3660" y="182"/>
                  </a:cubicBezTo>
                  <a:cubicBezTo>
                    <a:pt x="3648" y="87"/>
                    <a:pt x="3648" y="87"/>
                    <a:pt x="3648" y="87"/>
                  </a:cubicBezTo>
                  <a:lnTo>
                    <a:pt x="3601" y="87"/>
                  </a:lnTo>
                  <a:close/>
                  <a:moveTo>
                    <a:pt x="3421" y="278"/>
                  </a:moveTo>
                  <a:cubicBezTo>
                    <a:pt x="3437" y="190"/>
                    <a:pt x="3437" y="190"/>
                    <a:pt x="3437" y="190"/>
                  </a:cubicBezTo>
                  <a:cubicBezTo>
                    <a:pt x="3445" y="145"/>
                    <a:pt x="3472" y="120"/>
                    <a:pt x="3492" y="120"/>
                  </a:cubicBezTo>
                  <a:cubicBezTo>
                    <a:pt x="3510" y="120"/>
                    <a:pt x="3516" y="132"/>
                    <a:pt x="3516" y="148"/>
                  </a:cubicBezTo>
                  <a:cubicBezTo>
                    <a:pt x="3516" y="155"/>
                    <a:pt x="3515" y="163"/>
                    <a:pt x="3514" y="170"/>
                  </a:cubicBezTo>
                  <a:cubicBezTo>
                    <a:pt x="3494" y="278"/>
                    <a:pt x="3494" y="278"/>
                    <a:pt x="3494" y="278"/>
                  </a:cubicBezTo>
                  <a:cubicBezTo>
                    <a:pt x="3539" y="278"/>
                    <a:pt x="3539" y="278"/>
                    <a:pt x="3539" y="278"/>
                  </a:cubicBezTo>
                  <a:cubicBezTo>
                    <a:pt x="3560" y="167"/>
                    <a:pt x="3560" y="167"/>
                    <a:pt x="3560" y="167"/>
                  </a:cubicBezTo>
                  <a:cubicBezTo>
                    <a:pt x="3562" y="157"/>
                    <a:pt x="3563" y="144"/>
                    <a:pt x="3563" y="135"/>
                  </a:cubicBezTo>
                  <a:cubicBezTo>
                    <a:pt x="3563" y="100"/>
                    <a:pt x="3542" y="83"/>
                    <a:pt x="3515" y="83"/>
                  </a:cubicBezTo>
                  <a:cubicBezTo>
                    <a:pt x="3489" y="83"/>
                    <a:pt x="3464" y="96"/>
                    <a:pt x="3447" y="122"/>
                  </a:cubicBezTo>
                  <a:cubicBezTo>
                    <a:pt x="3446" y="122"/>
                    <a:pt x="3446" y="122"/>
                    <a:pt x="3446" y="122"/>
                  </a:cubicBezTo>
                  <a:cubicBezTo>
                    <a:pt x="3450" y="87"/>
                    <a:pt x="3450" y="87"/>
                    <a:pt x="3450" y="87"/>
                  </a:cubicBezTo>
                  <a:cubicBezTo>
                    <a:pt x="3410" y="87"/>
                    <a:pt x="3410" y="87"/>
                    <a:pt x="3410" y="87"/>
                  </a:cubicBezTo>
                  <a:cubicBezTo>
                    <a:pt x="3407" y="104"/>
                    <a:pt x="3405" y="124"/>
                    <a:pt x="3400" y="146"/>
                  </a:cubicBezTo>
                  <a:cubicBezTo>
                    <a:pt x="3375" y="278"/>
                    <a:pt x="3375" y="278"/>
                    <a:pt x="3375" y="278"/>
                  </a:cubicBezTo>
                  <a:lnTo>
                    <a:pt x="3421" y="278"/>
                  </a:lnTo>
                  <a:close/>
                  <a:moveTo>
                    <a:pt x="3353" y="122"/>
                  </a:moveTo>
                  <a:cubicBezTo>
                    <a:pt x="3258" y="122"/>
                    <a:pt x="3258" y="122"/>
                    <a:pt x="3258" y="122"/>
                  </a:cubicBezTo>
                  <a:cubicBezTo>
                    <a:pt x="3271" y="53"/>
                    <a:pt x="3271" y="53"/>
                    <a:pt x="3271" y="53"/>
                  </a:cubicBezTo>
                  <a:cubicBezTo>
                    <a:pt x="3372" y="53"/>
                    <a:pt x="3372" y="53"/>
                    <a:pt x="3372" y="53"/>
                  </a:cubicBezTo>
                  <a:cubicBezTo>
                    <a:pt x="3379" y="14"/>
                    <a:pt x="3379" y="14"/>
                    <a:pt x="3379" y="14"/>
                  </a:cubicBezTo>
                  <a:cubicBezTo>
                    <a:pt x="3233" y="14"/>
                    <a:pt x="3233" y="14"/>
                    <a:pt x="3233" y="14"/>
                  </a:cubicBezTo>
                  <a:cubicBezTo>
                    <a:pt x="3183" y="278"/>
                    <a:pt x="3183" y="278"/>
                    <a:pt x="3183" y="278"/>
                  </a:cubicBezTo>
                  <a:cubicBezTo>
                    <a:pt x="3335" y="278"/>
                    <a:pt x="3335" y="278"/>
                    <a:pt x="3335" y="278"/>
                  </a:cubicBezTo>
                  <a:cubicBezTo>
                    <a:pt x="3342" y="239"/>
                    <a:pt x="3342" y="239"/>
                    <a:pt x="3342" y="239"/>
                  </a:cubicBezTo>
                  <a:cubicBezTo>
                    <a:pt x="3236" y="239"/>
                    <a:pt x="3236" y="239"/>
                    <a:pt x="3236" y="239"/>
                  </a:cubicBezTo>
                  <a:cubicBezTo>
                    <a:pt x="3251" y="160"/>
                    <a:pt x="3251" y="160"/>
                    <a:pt x="3251" y="160"/>
                  </a:cubicBezTo>
                  <a:cubicBezTo>
                    <a:pt x="3346" y="160"/>
                    <a:pt x="3346" y="160"/>
                    <a:pt x="3346" y="160"/>
                  </a:cubicBezTo>
                  <a:lnTo>
                    <a:pt x="3353" y="122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38">
              <a:extLst>
                <a:ext uri="{FF2B5EF4-FFF2-40B4-BE49-F238E27FC236}">
                  <a16:creationId xmlns:a16="http://schemas.microsoft.com/office/drawing/2014/main" id="{58F002D5-24E9-4477-BEA9-749D32B9406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65" y="3731"/>
              <a:ext cx="272" cy="352"/>
            </a:xfrm>
            <a:custGeom>
              <a:avLst/>
              <a:gdLst>
                <a:gd name="T0" fmla="*/ 367 w 1360"/>
                <a:gd name="T1" fmla="*/ 1760 h 1760"/>
                <a:gd name="T2" fmla="*/ 1153 w 1360"/>
                <a:gd name="T3" fmla="*/ 880 h 1760"/>
                <a:gd name="T4" fmla="*/ 1119 w 1360"/>
                <a:gd name="T5" fmla="*/ 0 h 1760"/>
                <a:gd name="T6" fmla="*/ 753 w 1360"/>
                <a:gd name="T7" fmla="*/ 0 h 1760"/>
                <a:gd name="T8" fmla="*/ 787 w 1360"/>
                <a:gd name="T9" fmla="*/ 880 h 1760"/>
                <a:gd name="T10" fmla="*/ 0 w 1360"/>
                <a:gd name="T11" fmla="*/ 1760 h 1760"/>
                <a:gd name="T12" fmla="*/ 367 w 1360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760">
                  <a:moveTo>
                    <a:pt x="367" y="1760"/>
                  </a:moveTo>
                  <a:cubicBezTo>
                    <a:pt x="698" y="1760"/>
                    <a:pt x="1037" y="1196"/>
                    <a:pt x="1153" y="880"/>
                  </a:cubicBezTo>
                  <a:cubicBezTo>
                    <a:pt x="1269" y="564"/>
                    <a:pt x="1360" y="61"/>
                    <a:pt x="1119" y="0"/>
                  </a:cubicBezTo>
                  <a:cubicBezTo>
                    <a:pt x="753" y="0"/>
                    <a:pt x="753" y="0"/>
                    <a:pt x="753" y="0"/>
                  </a:cubicBezTo>
                  <a:cubicBezTo>
                    <a:pt x="994" y="61"/>
                    <a:pt x="903" y="564"/>
                    <a:pt x="787" y="880"/>
                  </a:cubicBezTo>
                  <a:cubicBezTo>
                    <a:pt x="671" y="1196"/>
                    <a:pt x="332" y="1760"/>
                    <a:pt x="0" y="1760"/>
                  </a:cubicBezTo>
                  <a:lnTo>
                    <a:pt x="367" y="176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6942E047-1B18-4783-83B6-631CA42371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2" y="3731"/>
              <a:ext cx="197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2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1" y="0"/>
                    <a:pt x="382" y="394"/>
                    <a:pt x="382" y="880"/>
                  </a:cubicBezTo>
                  <a:cubicBezTo>
                    <a:pt x="382" y="1366"/>
                    <a:pt x="651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3BB8D0B7-7FE2-4C0B-AC20-4DFFDB707D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92" y="3731"/>
              <a:ext cx="196" cy="352"/>
            </a:xfrm>
            <a:custGeom>
              <a:avLst/>
              <a:gdLst>
                <a:gd name="T0" fmla="*/ 601 w 983"/>
                <a:gd name="T1" fmla="*/ 1760 h 1760"/>
                <a:gd name="T2" fmla="*/ 0 w 983"/>
                <a:gd name="T3" fmla="*/ 880 h 1760"/>
                <a:gd name="T4" fmla="*/ 601 w 983"/>
                <a:gd name="T5" fmla="*/ 0 h 1760"/>
                <a:gd name="T6" fmla="*/ 983 w 983"/>
                <a:gd name="T7" fmla="*/ 0 h 1760"/>
                <a:gd name="T8" fmla="*/ 383 w 983"/>
                <a:gd name="T9" fmla="*/ 880 h 1760"/>
                <a:gd name="T10" fmla="*/ 983 w 983"/>
                <a:gd name="T11" fmla="*/ 1760 h 1760"/>
                <a:gd name="T12" fmla="*/ 601 w 983"/>
                <a:gd name="T13" fmla="*/ 1760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3" h="1760">
                  <a:moveTo>
                    <a:pt x="601" y="1760"/>
                  </a:moveTo>
                  <a:cubicBezTo>
                    <a:pt x="269" y="1760"/>
                    <a:pt x="0" y="1366"/>
                    <a:pt x="0" y="880"/>
                  </a:cubicBezTo>
                  <a:cubicBezTo>
                    <a:pt x="0" y="394"/>
                    <a:pt x="269" y="0"/>
                    <a:pt x="601" y="0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652" y="0"/>
                    <a:pt x="383" y="394"/>
                    <a:pt x="383" y="880"/>
                  </a:cubicBezTo>
                  <a:cubicBezTo>
                    <a:pt x="383" y="1366"/>
                    <a:pt x="652" y="1760"/>
                    <a:pt x="983" y="1760"/>
                  </a:cubicBezTo>
                  <a:lnTo>
                    <a:pt x="601" y="17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06914C1-E525-4D05-9079-911C5538969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3" y="3977"/>
              <a:ext cx="186" cy="106"/>
            </a:xfrm>
            <a:custGeom>
              <a:avLst/>
              <a:gdLst>
                <a:gd name="T0" fmla="*/ 551 w 928"/>
                <a:gd name="T1" fmla="*/ 0 h 530"/>
                <a:gd name="T2" fmla="*/ 0 w 928"/>
                <a:gd name="T3" fmla="*/ 530 h 530"/>
                <a:gd name="T4" fmla="*/ 376 w 928"/>
                <a:gd name="T5" fmla="*/ 530 h 530"/>
                <a:gd name="T6" fmla="*/ 928 w 928"/>
                <a:gd name="T7" fmla="*/ 0 h 530"/>
                <a:gd name="T8" fmla="*/ 551 w 928"/>
                <a:gd name="T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530">
                  <a:moveTo>
                    <a:pt x="551" y="0"/>
                  </a:moveTo>
                  <a:cubicBezTo>
                    <a:pt x="459" y="312"/>
                    <a:pt x="246" y="530"/>
                    <a:pt x="0" y="530"/>
                  </a:cubicBezTo>
                  <a:cubicBezTo>
                    <a:pt x="376" y="530"/>
                    <a:pt x="376" y="530"/>
                    <a:pt x="376" y="530"/>
                  </a:cubicBezTo>
                  <a:cubicBezTo>
                    <a:pt x="623" y="530"/>
                    <a:pt x="835" y="312"/>
                    <a:pt x="928" y="0"/>
                  </a:cubicBezTo>
                  <a:lnTo>
                    <a:pt x="55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2906746" y="2049480"/>
            <a:ext cx="5281392" cy="696464"/>
          </a:xfrm>
        </p:spPr>
        <p:txBody>
          <a:bodyPr anchor="b" anchorCtr="0"/>
          <a:lstStyle>
            <a:lvl1pPr algn="l">
              <a:defRPr>
                <a:solidFill>
                  <a:srgbClr val="009EE0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2886424" y="2852898"/>
            <a:ext cx="5301714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009EE0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:a16="http://schemas.microsoft.com/office/drawing/2014/main" id="{021F44A3-0E30-4519-B6FC-E6D4C6FA1C2D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1686207" y="0"/>
            <a:ext cx="8860312" cy="2005200"/>
          </a:xfrm>
          <a:custGeom>
            <a:avLst/>
            <a:gdLst>
              <a:gd name="connsiteX0" fmla="*/ 449584 w 5000441"/>
              <a:gd name="connsiteY0" fmla="*/ 0 h 2005200"/>
              <a:gd name="connsiteX1" fmla="*/ 5000441 w 5000441"/>
              <a:gd name="connsiteY1" fmla="*/ 0 h 2005200"/>
              <a:gd name="connsiteX2" fmla="*/ 4877911 w 5000441"/>
              <a:gd name="connsiteY2" fmla="*/ 396473 h 2005200"/>
              <a:gd name="connsiteX3" fmla="*/ 4601044 w 5000441"/>
              <a:gd name="connsiteY3" fmla="*/ 1646317 h 2005200"/>
              <a:gd name="connsiteX4" fmla="*/ 4551102 w 5000441"/>
              <a:gd name="connsiteY4" fmla="*/ 2005200 h 2005200"/>
              <a:gd name="connsiteX5" fmla="*/ 0 w 5000441"/>
              <a:gd name="connsiteY5" fmla="*/ 2005200 h 2005200"/>
              <a:gd name="connsiteX6" fmla="*/ 49969 w 5000441"/>
              <a:gd name="connsiteY6" fmla="*/ 1646317 h 2005200"/>
              <a:gd name="connsiteX7" fmla="*/ 449584 w 5000441"/>
              <a:gd name="connsiteY7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41" h="2005200">
                <a:moveTo>
                  <a:pt x="449584" y="0"/>
                </a:moveTo>
                <a:lnTo>
                  <a:pt x="5000441" y="0"/>
                </a:lnTo>
                <a:lnTo>
                  <a:pt x="4877911" y="396473"/>
                </a:lnTo>
                <a:cubicBezTo>
                  <a:pt x="4762706" y="798309"/>
                  <a:pt x="4669708" y="1215906"/>
                  <a:pt x="4601044" y="1646317"/>
                </a:cubicBezTo>
                <a:lnTo>
                  <a:pt x="4551102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1" y="1072436"/>
                  <a:pt x="276456" y="521335"/>
                  <a:pt x="44958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6E587A5C-C709-4CB0-AEB0-9539CADEC397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2532283" y="3750879"/>
            <a:ext cx="6331236" cy="20268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[afbeelding]</a:t>
            </a:r>
          </a:p>
        </p:txBody>
      </p:sp>
    </p:spTree>
    <p:extLst>
      <p:ext uri="{BB962C8B-B14F-4D97-AF65-F5344CB8AC3E}">
        <p14:creationId xmlns:p14="http://schemas.microsoft.com/office/powerpoint/2010/main" val="62150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F579928D-CE2C-4AB8-9452-1493F1134EF6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8407224" y="1013778"/>
            <a:ext cx="3024394" cy="2635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27" name="***Tijdelijke aanduiding voor tekst 3">
            <a:extLst>
              <a:ext uri="{FF2B5EF4-FFF2-40B4-BE49-F238E27FC236}">
                <a16:creationId xmlns:a16="http://schemas.microsoft.com/office/drawing/2014/main" id="{AC4233A7-14B4-4759-B83A-346955FED51E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8271208" y="4925124"/>
            <a:ext cx="3106978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26" name="***Tijdelijke aanduiding voor tekst 2">
            <a:extLst>
              <a:ext uri="{FF2B5EF4-FFF2-40B4-BE49-F238E27FC236}">
                <a16:creationId xmlns:a16="http://schemas.microsoft.com/office/drawing/2014/main" id="{71371A1A-AD79-4A0E-A352-07CBC6D79773}"/>
              </a:ext>
            </a:extLst>
          </p:cNvPr>
          <p:cNvSpPr>
            <a:spLocks noGrp="1" noSelect="1"/>
          </p:cNvSpPr>
          <p:nvPr>
            <p:ph type="body" sz="quarter" idx="16" hasCustomPrompt="1"/>
          </p:nvPr>
        </p:nvSpPr>
        <p:spPr bwMode="gray">
          <a:xfrm>
            <a:off x="4896638" y="4925159"/>
            <a:ext cx="3106965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23" name="***Tijdelijke aanduiding voor tekst 1">
            <a:extLst>
              <a:ext uri="{FF2B5EF4-FFF2-40B4-BE49-F238E27FC236}">
                <a16:creationId xmlns:a16="http://schemas.microsoft.com/office/drawing/2014/main" id="{E28B3433-1489-409A-98F7-3AA278C3221E}"/>
              </a:ext>
            </a:extLst>
          </p:cNvPr>
          <p:cNvSpPr>
            <a:spLocks noGrp="1" noSelect="1"/>
          </p:cNvSpPr>
          <p:nvPr>
            <p:ph type="body" sz="quarter" idx="15" hasCustomPrompt="1"/>
          </p:nvPr>
        </p:nvSpPr>
        <p:spPr bwMode="gray">
          <a:xfrm>
            <a:off x="1645654" y="4925159"/>
            <a:ext cx="3130968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21" name="***Tijdelijke aanduiding voor tekst 20">
            <a:extLst>
              <a:ext uri="{FF2B5EF4-FFF2-40B4-BE49-F238E27FC236}">
                <a16:creationId xmlns:a16="http://schemas.microsoft.com/office/drawing/2014/main" id="{D221EA16-3626-43B9-81A5-114B7BB1C5E2}"/>
              </a:ext>
            </a:extLst>
          </p:cNvPr>
          <p:cNvSpPr>
            <a:spLocks noGrp="1" noSelect="1"/>
          </p:cNvSpPr>
          <p:nvPr>
            <p:ph type="body" sz="quarter" idx="14" hasCustomPrompt="1"/>
          </p:nvPr>
        </p:nvSpPr>
        <p:spPr bwMode="gray">
          <a:xfrm>
            <a:off x="1174733" y="3762809"/>
            <a:ext cx="1584206" cy="2043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30"/>
              </a:spcBef>
              <a:buFontTx/>
              <a:buNone/>
              <a:defRPr sz="1600" b="1">
                <a:solidFill>
                  <a:srgbClr val="009EE0"/>
                </a:solidFill>
              </a:defRPr>
            </a:lvl1pPr>
            <a:lvl2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2pPr>
            <a:lvl3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3pPr>
            <a:lvl4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4pPr>
            <a:lvl5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5pPr>
            <a:lvl6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6pPr>
            <a:lvl7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7pPr>
            <a:lvl8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8pPr>
            <a:lvl9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</p:txBody>
      </p:sp>
      <p:sp>
        <p:nvSpPr>
          <p:cNvPr id="16" name="***Tijdelijke aanduiding voor tekst 15">
            <a:extLst>
              <a:ext uri="{FF2B5EF4-FFF2-40B4-BE49-F238E27FC236}">
                <a16:creationId xmlns:a16="http://schemas.microsoft.com/office/drawing/2014/main" id="{3FC0B98A-9997-4379-A331-EF9DA5A40AEF}"/>
              </a:ext>
            </a:extLst>
          </p:cNvPr>
          <p:cNvSpPr>
            <a:spLocks noGrp="1" noSelect="1"/>
          </p:cNvSpPr>
          <p:nvPr>
            <p:ph type="body" sz="quarter" idx="23" hasCustomPrompt="1"/>
          </p:nvPr>
        </p:nvSpPr>
        <p:spPr>
          <a:xfrm>
            <a:off x="1174713" y="1565999"/>
            <a:ext cx="7080922" cy="1972800"/>
          </a:xfrm>
        </p:spPr>
        <p:txBody>
          <a:bodyPr/>
          <a:lstStyle>
            <a:lvl1pPr>
              <a:spcBef>
                <a:spcPts val="800"/>
              </a:spcBef>
              <a:defRPr sz="1700"/>
            </a:lvl1pPr>
            <a:lvl2pPr>
              <a:spcBef>
                <a:spcPts val="800"/>
              </a:spcBef>
              <a:defRPr sz="1700"/>
            </a:lvl2pPr>
            <a:lvl3pPr>
              <a:spcBef>
                <a:spcPts val="800"/>
              </a:spcBef>
              <a:defRPr sz="1700"/>
            </a:lvl3pPr>
            <a:lvl4pPr marL="921600">
              <a:spcBef>
                <a:spcPts val="800"/>
              </a:spcBef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02A93A-1189-4461-9AA1-9DE943B75F6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1189342" y="476250"/>
            <a:ext cx="7080922" cy="84326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  <p:grpSp>
        <p:nvGrpSpPr>
          <p:cNvPr id="20" name="Bedrijven">
            <a:extLst>
              <a:ext uri="{FF2B5EF4-FFF2-40B4-BE49-F238E27FC236}">
                <a16:creationId xmlns:a16="http://schemas.microsoft.com/office/drawing/2014/main" id="{711B3171-F8EA-4178-98B1-907CA881B5A1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2743619" y="3862388"/>
            <a:ext cx="935038" cy="925513"/>
            <a:chOff x="1676400" y="3862388"/>
            <a:chExt cx="935038" cy="925513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BD9CA3D-6D13-4905-9EA7-058AF633340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808163" y="4171950"/>
              <a:ext cx="198438" cy="593725"/>
            </a:xfrm>
            <a:custGeom>
              <a:avLst/>
              <a:gdLst>
                <a:gd name="T0" fmla="*/ 125 w 125"/>
                <a:gd name="T1" fmla="*/ 21 h 374"/>
                <a:gd name="T2" fmla="*/ 125 w 125"/>
                <a:gd name="T3" fmla="*/ 297 h 374"/>
                <a:gd name="T4" fmla="*/ 63 w 125"/>
                <a:gd name="T5" fmla="*/ 297 h 374"/>
                <a:gd name="T6" fmla="*/ 63 w 125"/>
                <a:gd name="T7" fmla="*/ 374 h 374"/>
                <a:gd name="T8" fmla="*/ 49 w 125"/>
                <a:gd name="T9" fmla="*/ 374 h 374"/>
                <a:gd name="T10" fmla="*/ 0 w 125"/>
                <a:gd name="T11" fmla="*/ 374 h 374"/>
                <a:gd name="T12" fmla="*/ 0 w 125"/>
                <a:gd name="T13" fmla="*/ 202 h 374"/>
                <a:gd name="T14" fmla="*/ 54 w 125"/>
                <a:gd name="T15" fmla="*/ 202 h 374"/>
                <a:gd name="T16" fmla="*/ 69 w 125"/>
                <a:gd name="T17" fmla="*/ 202 h 374"/>
                <a:gd name="T18" fmla="*/ 69 w 125"/>
                <a:gd name="T19" fmla="*/ 180 h 374"/>
                <a:gd name="T20" fmla="*/ 55 w 125"/>
                <a:gd name="T21" fmla="*/ 180 h 374"/>
                <a:gd name="T22" fmla="*/ 0 w 125"/>
                <a:gd name="T23" fmla="*/ 180 h 374"/>
                <a:gd name="T24" fmla="*/ 0 w 125"/>
                <a:gd name="T25" fmla="*/ 147 h 374"/>
                <a:gd name="T26" fmla="*/ 56 w 125"/>
                <a:gd name="T27" fmla="*/ 147 h 374"/>
                <a:gd name="T28" fmla="*/ 69 w 125"/>
                <a:gd name="T29" fmla="*/ 147 h 374"/>
                <a:gd name="T30" fmla="*/ 69 w 125"/>
                <a:gd name="T31" fmla="*/ 125 h 374"/>
                <a:gd name="T32" fmla="*/ 56 w 125"/>
                <a:gd name="T33" fmla="*/ 125 h 374"/>
                <a:gd name="T34" fmla="*/ 0 w 125"/>
                <a:gd name="T35" fmla="*/ 125 h 374"/>
                <a:gd name="T36" fmla="*/ 0 w 125"/>
                <a:gd name="T37" fmla="*/ 95 h 374"/>
                <a:gd name="T38" fmla="*/ 57 w 125"/>
                <a:gd name="T39" fmla="*/ 95 h 374"/>
                <a:gd name="T40" fmla="*/ 69 w 125"/>
                <a:gd name="T41" fmla="*/ 95 h 374"/>
                <a:gd name="T42" fmla="*/ 69 w 125"/>
                <a:gd name="T43" fmla="*/ 73 h 374"/>
                <a:gd name="T44" fmla="*/ 58 w 125"/>
                <a:gd name="T45" fmla="*/ 73 h 374"/>
                <a:gd name="T46" fmla="*/ 0 w 125"/>
                <a:gd name="T47" fmla="*/ 73 h 374"/>
                <a:gd name="T48" fmla="*/ 0 w 125"/>
                <a:gd name="T49" fmla="*/ 21 h 374"/>
                <a:gd name="T50" fmla="*/ 32 w 125"/>
                <a:gd name="T51" fmla="*/ 21 h 374"/>
                <a:gd name="T52" fmla="*/ 32 w 125"/>
                <a:gd name="T53" fmla="*/ 0 h 374"/>
                <a:gd name="T54" fmla="*/ 60 w 125"/>
                <a:gd name="T55" fmla="*/ 0 h 374"/>
                <a:gd name="T56" fmla="*/ 106 w 125"/>
                <a:gd name="T57" fmla="*/ 0 h 374"/>
                <a:gd name="T58" fmla="*/ 106 w 125"/>
                <a:gd name="T59" fmla="*/ 21 h 374"/>
                <a:gd name="T60" fmla="*/ 125 w 125"/>
                <a:gd name="T61" fmla="*/ 2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5" h="374">
                  <a:moveTo>
                    <a:pt x="125" y="21"/>
                  </a:moveTo>
                  <a:lnTo>
                    <a:pt x="125" y="297"/>
                  </a:lnTo>
                  <a:lnTo>
                    <a:pt x="63" y="297"/>
                  </a:lnTo>
                  <a:lnTo>
                    <a:pt x="63" y="374"/>
                  </a:lnTo>
                  <a:lnTo>
                    <a:pt x="49" y="374"/>
                  </a:lnTo>
                  <a:lnTo>
                    <a:pt x="0" y="374"/>
                  </a:lnTo>
                  <a:lnTo>
                    <a:pt x="0" y="202"/>
                  </a:lnTo>
                  <a:lnTo>
                    <a:pt x="54" y="202"/>
                  </a:lnTo>
                  <a:lnTo>
                    <a:pt x="69" y="202"/>
                  </a:lnTo>
                  <a:lnTo>
                    <a:pt x="69" y="180"/>
                  </a:lnTo>
                  <a:lnTo>
                    <a:pt x="55" y="180"/>
                  </a:lnTo>
                  <a:lnTo>
                    <a:pt x="0" y="180"/>
                  </a:lnTo>
                  <a:lnTo>
                    <a:pt x="0" y="147"/>
                  </a:lnTo>
                  <a:lnTo>
                    <a:pt x="56" y="147"/>
                  </a:lnTo>
                  <a:lnTo>
                    <a:pt x="69" y="147"/>
                  </a:lnTo>
                  <a:lnTo>
                    <a:pt x="69" y="125"/>
                  </a:lnTo>
                  <a:lnTo>
                    <a:pt x="56" y="125"/>
                  </a:lnTo>
                  <a:lnTo>
                    <a:pt x="0" y="125"/>
                  </a:lnTo>
                  <a:lnTo>
                    <a:pt x="0" y="95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69" y="73"/>
                  </a:lnTo>
                  <a:lnTo>
                    <a:pt x="58" y="73"/>
                  </a:lnTo>
                  <a:lnTo>
                    <a:pt x="0" y="73"/>
                  </a:lnTo>
                  <a:lnTo>
                    <a:pt x="0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60" y="0"/>
                  </a:lnTo>
                  <a:lnTo>
                    <a:pt x="106" y="0"/>
                  </a:lnTo>
                  <a:lnTo>
                    <a:pt x="106" y="21"/>
                  </a:lnTo>
                  <a:lnTo>
                    <a:pt x="125" y="21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CBB15BBA-5BEE-469C-95B0-2C2C847C29A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6400" y="3862388"/>
              <a:ext cx="935038" cy="925513"/>
            </a:xfrm>
            <a:custGeom>
              <a:avLst/>
              <a:gdLst>
                <a:gd name="T0" fmla="*/ 589 w 589"/>
                <a:gd name="T1" fmla="*/ 569 h 583"/>
                <a:gd name="T2" fmla="*/ 589 w 589"/>
                <a:gd name="T3" fmla="*/ 583 h 583"/>
                <a:gd name="T4" fmla="*/ 512 w 589"/>
                <a:gd name="T5" fmla="*/ 583 h 583"/>
                <a:gd name="T6" fmla="*/ 208 w 589"/>
                <a:gd name="T7" fmla="*/ 583 h 583"/>
                <a:gd name="T8" fmla="*/ 146 w 589"/>
                <a:gd name="T9" fmla="*/ 583 h 583"/>
                <a:gd name="T10" fmla="*/ 83 w 589"/>
                <a:gd name="T11" fmla="*/ 583 h 583"/>
                <a:gd name="T12" fmla="*/ 0 w 589"/>
                <a:gd name="T13" fmla="*/ 583 h 583"/>
                <a:gd name="T14" fmla="*/ 0 w 589"/>
                <a:gd name="T15" fmla="*/ 569 h 583"/>
                <a:gd name="T16" fmla="*/ 83 w 589"/>
                <a:gd name="T17" fmla="*/ 569 h 583"/>
                <a:gd name="T18" fmla="*/ 132 w 589"/>
                <a:gd name="T19" fmla="*/ 569 h 583"/>
                <a:gd name="T20" fmla="*/ 146 w 589"/>
                <a:gd name="T21" fmla="*/ 569 h 583"/>
                <a:gd name="T22" fmla="*/ 146 w 589"/>
                <a:gd name="T23" fmla="*/ 492 h 583"/>
                <a:gd name="T24" fmla="*/ 208 w 589"/>
                <a:gd name="T25" fmla="*/ 492 h 583"/>
                <a:gd name="T26" fmla="*/ 208 w 589"/>
                <a:gd name="T27" fmla="*/ 216 h 583"/>
                <a:gd name="T28" fmla="*/ 189 w 589"/>
                <a:gd name="T29" fmla="*/ 216 h 583"/>
                <a:gd name="T30" fmla="*/ 189 w 589"/>
                <a:gd name="T31" fmla="*/ 195 h 583"/>
                <a:gd name="T32" fmla="*/ 143 w 589"/>
                <a:gd name="T33" fmla="*/ 195 h 583"/>
                <a:gd name="T34" fmla="*/ 146 w 589"/>
                <a:gd name="T35" fmla="*/ 109 h 583"/>
                <a:gd name="T36" fmla="*/ 196 w 589"/>
                <a:gd name="T37" fmla="*/ 109 h 583"/>
                <a:gd name="T38" fmla="*/ 196 w 589"/>
                <a:gd name="T39" fmla="*/ 57 h 583"/>
                <a:gd name="T40" fmla="*/ 208 w 589"/>
                <a:gd name="T41" fmla="*/ 57 h 583"/>
                <a:gd name="T42" fmla="*/ 208 w 589"/>
                <a:gd name="T43" fmla="*/ 0 h 583"/>
                <a:gd name="T44" fmla="*/ 227 w 589"/>
                <a:gd name="T45" fmla="*/ 0 h 583"/>
                <a:gd name="T46" fmla="*/ 227 w 589"/>
                <a:gd name="T47" fmla="*/ 57 h 583"/>
                <a:gd name="T48" fmla="*/ 239 w 589"/>
                <a:gd name="T49" fmla="*/ 57 h 583"/>
                <a:gd name="T50" fmla="*/ 239 w 589"/>
                <a:gd name="T51" fmla="*/ 109 h 583"/>
                <a:gd name="T52" fmla="*/ 291 w 589"/>
                <a:gd name="T53" fmla="*/ 109 h 583"/>
                <a:gd name="T54" fmla="*/ 309 w 589"/>
                <a:gd name="T55" fmla="*/ 492 h 583"/>
                <a:gd name="T56" fmla="*/ 343 w 589"/>
                <a:gd name="T57" fmla="*/ 492 h 583"/>
                <a:gd name="T58" fmla="*/ 343 w 589"/>
                <a:gd name="T59" fmla="*/ 330 h 583"/>
                <a:gd name="T60" fmla="*/ 480 w 589"/>
                <a:gd name="T61" fmla="*/ 330 h 583"/>
                <a:gd name="T62" fmla="*/ 480 w 589"/>
                <a:gd name="T63" fmla="*/ 492 h 583"/>
                <a:gd name="T64" fmla="*/ 512 w 589"/>
                <a:gd name="T65" fmla="*/ 492 h 583"/>
                <a:gd name="T66" fmla="*/ 512 w 589"/>
                <a:gd name="T67" fmla="*/ 569 h 583"/>
                <a:gd name="T68" fmla="*/ 589 w 589"/>
                <a:gd name="T69" fmla="*/ 56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583">
                  <a:moveTo>
                    <a:pt x="589" y="569"/>
                  </a:moveTo>
                  <a:lnTo>
                    <a:pt x="589" y="583"/>
                  </a:lnTo>
                  <a:lnTo>
                    <a:pt x="512" y="583"/>
                  </a:lnTo>
                  <a:lnTo>
                    <a:pt x="208" y="583"/>
                  </a:lnTo>
                  <a:lnTo>
                    <a:pt x="146" y="583"/>
                  </a:lnTo>
                  <a:lnTo>
                    <a:pt x="83" y="583"/>
                  </a:lnTo>
                  <a:lnTo>
                    <a:pt x="0" y="583"/>
                  </a:lnTo>
                  <a:lnTo>
                    <a:pt x="0" y="569"/>
                  </a:lnTo>
                  <a:lnTo>
                    <a:pt x="83" y="569"/>
                  </a:lnTo>
                  <a:lnTo>
                    <a:pt x="132" y="569"/>
                  </a:lnTo>
                  <a:lnTo>
                    <a:pt x="146" y="569"/>
                  </a:lnTo>
                  <a:lnTo>
                    <a:pt x="146" y="492"/>
                  </a:lnTo>
                  <a:lnTo>
                    <a:pt x="208" y="492"/>
                  </a:lnTo>
                  <a:lnTo>
                    <a:pt x="208" y="216"/>
                  </a:lnTo>
                  <a:lnTo>
                    <a:pt x="189" y="216"/>
                  </a:lnTo>
                  <a:lnTo>
                    <a:pt x="189" y="195"/>
                  </a:lnTo>
                  <a:lnTo>
                    <a:pt x="143" y="195"/>
                  </a:lnTo>
                  <a:lnTo>
                    <a:pt x="146" y="109"/>
                  </a:lnTo>
                  <a:lnTo>
                    <a:pt x="196" y="109"/>
                  </a:lnTo>
                  <a:lnTo>
                    <a:pt x="196" y="57"/>
                  </a:lnTo>
                  <a:lnTo>
                    <a:pt x="208" y="57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57"/>
                  </a:lnTo>
                  <a:lnTo>
                    <a:pt x="239" y="57"/>
                  </a:lnTo>
                  <a:lnTo>
                    <a:pt x="239" y="109"/>
                  </a:lnTo>
                  <a:lnTo>
                    <a:pt x="291" y="109"/>
                  </a:lnTo>
                  <a:lnTo>
                    <a:pt x="309" y="492"/>
                  </a:lnTo>
                  <a:lnTo>
                    <a:pt x="343" y="492"/>
                  </a:lnTo>
                  <a:lnTo>
                    <a:pt x="343" y="330"/>
                  </a:lnTo>
                  <a:lnTo>
                    <a:pt x="480" y="330"/>
                  </a:lnTo>
                  <a:lnTo>
                    <a:pt x="480" y="492"/>
                  </a:lnTo>
                  <a:lnTo>
                    <a:pt x="512" y="492"/>
                  </a:lnTo>
                  <a:lnTo>
                    <a:pt x="512" y="569"/>
                  </a:lnTo>
                  <a:lnTo>
                    <a:pt x="589" y="569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5" name="Governments">
            <a:extLst>
              <a:ext uri="{FF2B5EF4-FFF2-40B4-BE49-F238E27FC236}">
                <a16:creationId xmlns:a16="http://schemas.microsoft.com/office/drawing/2014/main" id="{C45ED560-5A5F-473A-8BFC-5A0E0222DB64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5954541" y="4038600"/>
            <a:ext cx="1028700" cy="742950"/>
            <a:chOff x="4057650" y="4038600"/>
            <a:chExt cx="1028700" cy="742950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C2B8224-ACD9-4647-B0F9-326AB9CE21F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73525" y="4170363"/>
              <a:ext cx="996950" cy="595313"/>
            </a:xfrm>
            <a:custGeom>
              <a:avLst/>
              <a:gdLst>
                <a:gd name="T0" fmla="*/ 310 w 628"/>
                <a:gd name="T1" fmla="*/ 0 h 375"/>
                <a:gd name="T2" fmla="*/ 449 w 628"/>
                <a:gd name="T3" fmla="*/ 165 h 375"/>
                <a:gd name="T4" fmla="*/ 449 w 628"/>
                <a:gd name="T5" fmla="*/ 375 h 375"/>
                <a:gd name="T6" fmla="*/ 222 w 628"/>
                <a:gd name="T7" fmla="*/ 375 h 375"/>
                <a:gd name="T8" fmla="*/ 170 w 628"/>
                <a:gd name="T9" fmla="*/ 375 h 375"/>
                <a:gd name="T10" fmla="*/ 170 w 628"/>
                <a:gd name="T11" fmla="*/ 375 h 375"/>
                <a:gd name="T12" fmla="*/ 106 w 628"/>
                <a:gd name="T13" fmla="*/ 375 h 375"/>
                <a:gd name="T14" fmla="*/ 106 w 628"/>
                <a:gd name="T15" fmla="*/ 375 h 375"/>
                <a:gd name="T16" fmla="*/ 0 w 628"/>
                <a:gd name="T17" fmla="*/ 375 h 375"/>
                <a:gd name="T18" fmla="*/ 0 w 628"/>
                <a:gd name="T19" fmla="*/ 235 h 375"/>
                <a:gd name="T20" fmla="*/ 106 w 628"/>
                <a:gd name="T21" fmla="*/ 235 h 375"/>
                <a:gd name="T22" fmla="*/ 106 w 628"/>
                <a:gd name="T23" fmla="*/ 52 h 375"/>
                <a:gd name="T24" fmla="*/ 170 w 628"/>
                <a:gd name="T25" fmla="*/ 52 h 375"/>
                <a:gd name="T26" fmla="*/ 170 w 628"/>
                <a:gd name="T27" fmla="*/ 165 h 375"/>
                <a:gd name="T28" fmla="*/ 310 w 628"/>
                <a:gd name="T29" fmla="*/ 0 h 375"/>
                <a:gd name="T30" fmla="*/ 455 w 628"/>
                <a:gd name="T31" fmla="*/ 375 h 375"/>
                <a:gd name="T32" fmla="*/ 519 w 628"/>
                <a:gd name="T33" fmla="*/ 375 h 375"/>
                <a:gd name="T34" fmla="*/ 519 w 628"/>
                <a:gd name="T35" fmla="*/ 52 h 375"/>
                <a:gd name="T36" fmla="*/ 455 w 628"/>
                <a:gd name="T37" fmla="*/ 52 h 375"/>
                <a:gd name="T38" fmla="*/ 455 w 628"/>
                <a:gd name="T39" fmla="*/ 375 h 375"/>
                <a:gd name="T40" fmla="*/ 523 w 628"/>
                <a:gd name="T41" fmla="*/ 292 h 375"/>
                <a:gd name="T42" fmla="*/ 523 w 628"/>
                <a:gd name="T43" fmla="*/ 375 h 375"/>
                <a:gd name="T44" fmla="*/ 628 w 628"/>
                <a:gd name="T45" fmla="*/ 375 h 375"/>
                <a:gd name="T46" fmla="*/ 628 w 628"/>
                <a:gd name="T47" fmla="*/ 292 h 375"/>
                <a:gd name="T48" fmla="*/ 523 w 628"/>
                <a:gd name="T49" fmla="*/ 29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375">
                  <a:moveTo>
                    <a:pt x="310" y="0"/>
                  </a:moveTo>
                  <a:lnTo>
                    <a:pt x="449" y="165"/>
                  </a:lnTo>
                  <a:lnTo>
                    <a:pt x="449" y="375"/>
                  </a:lnTo>
                  <a:lnTo>
                    <a:pt x="222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06" y="375"/>
                  </a:lnTo>
                  <a:lnTo>
                    <a:pt x="106" y="375"/>
                  </a:lnTo>
                  <a:lnTo>
                    <a:pt x="0" y="375"/>
                  </a:lnTo>
                  <a:lnTo>
                    <a:pt x="0" y="235"/>
                  </a:lnTo>
                  <a:lnTo>
                    <a:pt x="106" y="235"/>
                  </a:lnTo>
                  <a:lnTo>
                    <a:pt x="106" y="52"/>
                  </a:lnTo>
                  <a:lnTo>
                    <a:pt x="170" y="52"/>
                  </a:lnTo>
                  <a:lnTo>
                    <a:pt x="170" y="165"/>
                  </a:lnTo>
                  <a:lnTo>
                    <a:pt x="310" y="0"/>
                  </a:lnTo>
                  <a:close/>
                  <a:moveTo>
                    <a:pt x="455" y="375"/>
                  </a:moveTo>
                  <a:lnTo>
                    <a:pt x="519" y="375"/>
                  </a:lnTo>
                  <a:lnTo>
                    <a:pt x="519" y="52"/>
                  </a:lnTo>
                  <a:lnTo>
                    <a:pt x="455" y="52"/>
                  </a:lnTo>
                  <a:lnTo>
                    <a:pt x="455" y="375"/>
                  </a:lnTo>
                  <a:close/>
                  <a:moveTo>
                    <a:pt x="523" y="292"/>
                  </a:moveTo>
                  <a:lnTo>
                    <a:pt x="523" y="375"/>
                  </a:lnTo>
                  <a:lnTo>
                    <a:pt x="628" y="375"/>
                  </a:lnTo>
                  <a:lnTo>
                    <a:pt x="628" y="292"/>
                  </a:lnTo>
                  <a:lnTo>
                    <a:pt x="523" y="292"/>
                  </a:ln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CFD95B4-CA97-482C-BFF4-219FBD2B667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4057650" y="4038600"/>
              <a:ext cx="1028700" cy="742950"/>
            </a:xfrm>
            <a:custGeom>
              <a:avLst/>
              <a:gdLst>
                <a:gd name="T0" fmla="*/ 1599 w 3240"/>
                <a:gd name="T1" fmla="*/ 1493 h 2336"/>
                <a:gd name="T2" fmla="*/ 1707 w 3240"/>
                <a:gd name="T3" fmla="*/ 1352 h 2336"/>
                <a:gd name="T4" fmla="*/ 1447 w 3240"/>
                <a:gd name="T5" fmla="*/ 1244 h 2336"/>
                <a:gd name="T6" fmla="*/ 1707 w 3240"/>
                <a:gd name="T7" fmla="*/ 1136 h 2336"/>
                <a:gd name="T8" fmla="*/ 1224 w 3240"/>
                <a:gd name="T9" fmla="*/ 1689 h 2336"/>
                <a:gd name="T10" fmla="*/ 1224 w 3240"/>
                <a:gd name="T11" fmla="*/ 2017 h 2336"/>
                <a:gd name="T12" fmla="*/ 1098 w 3240"/>
                <a:gd name="T13" fmla="*/ 2017 h 2336"/>
                <a:gd name="T14" fmla="*/ 1098 w 3240"/>
                <a:gd name="T15" fmla="*/ 1689 h 2336"/>
                <a:gd name="T16" fmla="*/ 1224 w 3240"/>
                <a:gd name="T17" fmla="*/ 1689 h 2336"/>
                <a:gd name="T18" fmla="*/ 2101 w 3240"/>
                <a:gd name="T19" fmla="*/ 1983 h 2336"/>
                <a:gd name="T20" fmla="*/ 1995 w 3240"/>
                <a:gd name="T21" fmla="*/ 2031 h 2336"/>
                <a:gd name="T22" fmla="*/ 1947 w 3240"/>
                <a:gd name="T23" fmla="*/ 1723 h 2336"/>
                <a:gd name="T24" fmla="*/ 2053 w 3240"/>
                <a:gd name="T25" fmla="*/ 1675 h 2336"/>
                <a:gd name="T26" fmla="*/ 3226 w 3240"/>
                <a:gd name="T27" fmla="*/ 1623 h 2336"/>
                <a:gd name="T28" fmla="*/ 2695 w 3240"/>
                <a:gd name="T29" fmla="*/ 718 h 2336"/>
                <a:gd name="T30" fmla="*/ 2531 w 3240"/>
                <a:gd name="T31" fmla="*/ 34 h 2336"/>
                <a:gd name="T32" fmla="*/ 2250 w 3240"/>
                <a:gd name="T33" fmla="*/ 661 h 2336"/>
                <a:gd name="T34" fmla="*/ 2276 w 3240"/>
                <a:gd name="T35" fmla="*/ 1138 h 2336"/>
                <a:gd name="T36" fmla="*/ 1647 w 3240"/>
                <a:gd name="T37" fmla="*/ 259 h 2336"/>
                <a:gd name="T38" fmla="*/ 1647 w 3240"/>
                <a:gd name="T39" fmla="*/ 149 h 2336"/>
                <a:gd name="T40" fmla="*/ 1551 w 3240"/>
                <a:gd name="T41" fmla="*/ 165 h 2336"/>
                <a:gd name="T42" fmla="*/ 1551 w 3240"/>
                <a:gd name="T43" fmla="*/ 372 h 2336"/>
                <a:gd name="T44" fmla="*/ 950 w 3240"/>
                <a:gd name="T45" fmla="*/ 718 h 2336"/>
                <a:gd name="T46" fmla="*/ 787 w 3240"/>
                <a:gd name="T47" fmla="*/ 34 h 2336"/>
                <a:gd name="T48" fmla="*/ 506 w 3240"/>
                <a:gd name="T49" fmla="*/ 661 h 2336"/>
                <a:gd name="T50" fmla="*/ 532 w 3240"/>
                <a:gd name="T51" fmla="*/ 1303 h 2336"/>
                <a:gd name="T52" fmla="*/ 0 w 3240"/>
                <a:gd name="T53" fmla="*/ 1351 h 2336"/>
                <a:gd name="T54" fmla="*/ 14 w 3240"/>
                <a:gd name="T55" fmla="*/ 2322 h 2336"/>
                <a:gd name="T56" fmla="*/ 580 w 3240"/>
                <a:gd name="T57" fmla="*/ 2336 h 2336"/>
                <a:gd name="T58" fmla="*/ 1159 w 3240"/>
                <a:gd name="T59" fmla="*/ 2336 h 2336"/>
                <a:gd name="T60" fmla="*/ 2324 w 3240"/>
                <a:gd name="T61" fmla="*/ 2336 h 2336"/>
                <a:gd name="T62" fmla="*/ 2666 w 3240"/>
                <a:gd name="T63" fmla="*/ 2336 h 2336"/>
                <a:gd name="T64" fmla="*/ 3240 w 3240"/>
                <a:gd name="T65" fmla="*/ 2288 h 2336"/>
                <a:gd name="T66" fmla="*/ 3240 w 3240"/>
                <a:gd name="T67" fmla="*/ 1849 h 2336"/>
                <a:gd name="T68" fmla="*/ 96 w 3240"/>
                <a:gd name="T69" fmla="*/ 1638 h 2336"/>
                <a:gd name="T70" fmla="*/ 96 w 3240"/>
                <a:gd name="T71" fmla="*/ 2240 h 2336"/>
                <a:gd name="T72" fmla="*/ 628 w 3240"/>
                <a:gd name="T73" fmla="*/ 723 h 2336"/>
                <a:gd name="T74" fmla="*/ 854 w 3240"/>
                <a:gd name="T75" fmla="*/ 2240 h 2336"/>
                <a:gd name="T76" fmla="*/ 1546 w 3240"/>
                <a:gd name="T77" fmla="*/ 1928 h 2336"/>
                <a:gd name="T78" fmla="*/ 1546 w 3240"/>
                <a:gd name="T79" fmla="*/ 2194 h 2336"/>
                <a:gd name="T80" fmla="*/ 1738 w 3240"/>
                <a:gd name="T81" fmla="*/ 1969 h 2336"/>
                <a:gd name="T82" fmla="*/ 1631 w 3240"/>
                <a:gd name="T83" fmla="*/ 1693 h 2336"/>
                <a:gd name="T84" fmla="*/ 1399 w 3240"/>
                <a:gd name="T85" fmla="*/ 1896 h 2336"/>
                <a:gd name="T86" fmla="*/ 1450 w 3240"/>
                <a:gd name="T87" fmla="*/ 2240 h 2336"/>
                <a:gd name="T88" fmla="*/ 950 w 3240"/>
                <a:gd name="T89" fmla="*/ 1254 h 2336"/>
                <a:gd name="T90" fmla="*/ 2248 w 3240"/>
                <a:gd name="T91" fmla="*/ 2240 h 2336"/>
                <a:gd name="T92" fmla="*/ 2372 w 3240"/>
                <a:gd name="T93" fmla="*/ 723 h 2336"/>
                <a:gd name="T94" fmla="*/ 2372 w 3240"/>
                <a:gd name="T95" fmla="*/ 2240 h 2336"/>
                <a:gd name="T96" fmla="*/ 3144 w 3240"/>
                <a:gd name="T97" fmla="*/ 1923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0" h="2336">
                  <a:moveTo>
                    <a:pt x="1599" y="996"/>
                  </a:moveTo>
                  <a:cubicBezTo>
                    <a:pt x="1462" y="996"/>
                    <a:pt x="1351" y="1107"/>
                    <a:pt x="1351" y="1244"/>
                  </a:cubicBezTo>
                  <a:cubicBezTo>
                    <a:pt x="1351" y="1381"/>
                    <a:pt x="1462" y="1492"/>
                    <a:pt x="1599" y="1493"/>
                  </a:cubicBezTo>
                  <a:cubicBezTo>
                    <a:pt x="1736" y="1492"/>
                    <a:pt x="1848" y="1381"/>
                    <a:pt x="1848" y="1244"/>
                  </a:cubicBezTo>
                  <a:cubicBezTo>
                    <a:pt x="1848" y="1107"/>
                    <a:pt x="1736" y="996"/>
                    <a:pt x="1599" y="996"/>
                  </a:cubicBezTo>
                  <a:close/>
                  <a:moveTo>
                    <a:pt x="1707" y="1352"/>
                  </a:moveTo>
                  <a:cubicBezTo>
                    <a:pt x="1679" y="1380"/>
                    <a:pt x="1641" y="1396"/>
                    <a:pt x="1599" y="1397"/>
                  </a:cubicBezTo>
                  <a:cubicBezTo>
                    <a:pt x="1557" y="1396"/>
                    <a:pt x="1519" y="1380"/>
                    <a:pt x="1492" y="1352"/>
                  </a:cubicBezTo>
                  <a:cubicBezTo>
                    <a:pt x="1464" y="1324"/>
                    <a:pt x="1447" y="1286"/>
                    <a:pt x="1447" y="1244"/>
                  </a:cubicBezTo>
                  <a:cubicBezTo>
                    <a:pt x="1447" y="1202"/>
                    <a:pt x="1464" y="1164"/>
                    <a:pt x="1492" y="1136"/>
                  </a:cubicBezTo>
                  <a:cubicBezTo>
                    <a:pt x="1519" y="1109"/>
                    <a:pt x="1557" y="1092"/>
                    <a:pt x="1599" y="1092"/>
                  </a:cubicBezTo>
                  <a:cubicBezTo>
                    <a:pt x="1641" y="1092"/>
                    <a:pt x="1679" y="1109"/>
                    <a:pt x="1707" y="1136"/>
                  </a:cubicBezTo>
                  <a:cubicBezTo>
                    <a:pt x="1735" y="1164"/>
                    <a:pt x="1752" y="1202"/>
                    <a:pt x="1752" y="1244"/>
                  </a:cubicBezTo>
                  <a:cubicBezTo>
                    <a:pt x="1752" y="1286"/>
                    <a:pt x="1735" y="1324"/>
                    <a:pt x="1707" y="1352"/>
                  </a:cubicBezTo>
                  <a:close/>
                  <a:moveTo>
                    <a:pt x="1224" y="1689"/>
                  </a:moveTo>
                  <a:cubicBezTo>
                    <a:pt x="1233" y="1698"/>
                    <a:pt x="1238" y="1711"/>
                    <a:pt x="1238" y="1723"/>
                  </a:cubicBezTo>
                  <a:cubicBezTo>
                    <a:pt x="1238" y="1983"/>
                    <a:pt x="1238" y="1983"/>
                    <a:pt x="1238" y="1983"/>
                  </a:cubicBezTo>
                  <a:cubicBezTo>
                    <a:pt x="1238" y="1996"/>
                    <a:pt x="1233" y="2008"/>
                    <a:pt x="1224" y="2017"/>
                  </a:cubicBezTo>
                  <a:cubicBezTo>
                    <a:pt x="1215" y="2026"/>
                    <a:pt x="1203" y="2031"/>
                    <a:pt x="1190" y="2031"/>
                  </a:cubicBezTo>
                  <a:cubicBezTo>
                    <a:pt x="1132" y="2031"/>
                    <a:pt x="1132" y="2031"/>
                    <a:pt x="1132" y="2031"/>
                  </a:cubicBezTo>
                  <a:cubicBezTo>
                    <a:pt x="1120" y="2031"/>
                    <a:pt x="1107" y="2026"/>
                    <a:pt x="1098" y="2017"/>
                  </a:cubicBezTo>
                  <a:cubicBezTo>
                    <a:pt x="1089" y="2008"/>
                    <a:pt x="1084" y="1996"/>
                    <a:pt x="1084" y="1983"/>
                  </a:cubicBezTo>
                  <a:cubicBezTo>
                    <a:pt x="1084" y="1723"/>
                    <a:pt x="1084" y="1723"/>
                    <a:pt x="1084" y="1723"/>
                  </a:cubicBezTo>
                  <a:cubicBezTo>
                    <a:pt x="1084" y="1711"/>
                    <a:pt x="1089" y="1698"/>
                    <a:pt x="1098" y="1689"/>
                  </a:cubicBezTo>
                  <a:cubicBezTo>
                    <a:pt x="1107" y="1680"/>
                    <a:pt x="1120" y="1675"/>
                    <a:pt x="1132" y="1675"/>
                  </a:cubicBezTo>
                  <a:cubicBezTo>
                    <a:pt x="1190" y="1675"/>
                    <a:pt x="1190" y="1675"/>
                    <a:pt x="1190" y="1675"/>
                  </a:cubicBezTo>
                  <a:cubicBezTo>
                    <a:pt x="1203" y="1675"/>
                    <a:pt x="1215" y="1680"/>
                    <a:pt x="1224" y="1689"/>
                  </a:cubicBezTo>
                  <a:close/>
                  <a:moveTo>
                    <a:pt x="2087" y="1689"/>
                  </a:moveTo>
                  <a:cubicBezTo>
                    <a:pt x="2096" y="1698"/>
                    <a:pt x="2101" y="1711"/>
                    <a:pt x="2101" y="1723"/>
                  </a:cubicBezTo>
                  <a:cubicBezTo>
                    <a:pt x="2101" y="1983"/>
                    <a:pt x="2101" y="1983"/>
                    <a:pt x="2101" y="1983"/>
                  </a:cubicBezTo>
                  <a:cubicBezTo>
                    <a:pt x="2101" y="1996"/>
                    <a:pt x="2096" y="2008"/>
                    <a:pt x="2087" y="2017"/>
                  </a:cubicBezTo>
                  <a:cubicBezTo>
                    <a:pt x="2078" y="2026"/>
                    <a:pt x="2065" y="2031"/>
                    <a:pt x="2053" y="2031"/>
                  </a:cubicBezTo>
                  <a:cubicBezTo>
                    <a:pt x="1995" y="2031"/>
                    <a:pt x="1995" y="2031"/>
                    <a:pt x="1995" y="2031"/>
                  </a:cubicBezTo>
                  <a:cubicBezTo>
                    <a:pt x="1982" y="2031"/>
                    <a:pt x="1970" y="2026"/>
                    <a:pt x="1961" y="2017"/>
                  </a:cubicBezTo>
                  <a:cubicBezTo>
                    <a:pt x="1952" y="2008"/>
                    <a:pt x="1947" y="1996"/>
                    <a:pt x="1947" y="1983"/>
                  </a:cubicBezTo>
                  <a:cubicBezTo>
                    <a:pt x="1947" y="1723"/>
                    <a:pt x="1947" y="1723"/>
                    <a:pt x="1947" y="1723"/>
                  </a:cubicBezTo>
                  <a:cubicBezTo>
                    <a:pt x="1947" y="1711"/>
                    <a:pt x="1952" y="1698"/>
                    <a:pt x="1961" y="1689"/>
                  </a:cubicBezTo>
                  <a:cubicBezTo>
                    <a:pt x="1970" y="1680"/>
                    <a:pt x="1982" y="1675"/>
                    <a:pt x="1995" y="1675"/>
                  </a:cubicBezTo>
                  <a:cubicBezTo>
                    <a:pt x="2053" y="1675"/>
                    <a:pt x="2053" y="1675"/>
                    <a:pt x="2053" y="1675"/>
                  </a:cubicBezTo>
                  <a:cubicBezTo>
                    <a:pt x="2065" y="1675"/>
                    <a:pt x="2078" y="1680"/>
                    <a:pt x="2087" y="1689"/>
                  </a:cubicBezTo>
                  <a:close/>
                  <a:moveTo>
                    <a:pt x="3240" y="1657"/>
                  </a:moveTo>
                  <a:cubicBezTo>
                    <a:pt x="3240" y="1644"/>
                    <a:pt x="3235" y="1632"/>
                    <a:pt x="3226" y="1623"/>
                  </a:cubicBezTo>
                  <a:cubicBezTo>
                    <a:pt x="3217" y="1614"/>
                    <a:pt x="3205" y="1609"/>
                    <a:pt x="3192" y="1609"/>
                  </a:cubicBezTo>
                  <a:cubicBezTo>
                    <a:pt x="2695" y="1609"/>
                    <a:pt x="2695" y="1609"/>
                    <a:pt x="2695" y="1609"/>
                  </a:cubicBezTo>
                  <a:cubicBezTo>
                    <a:pt x="2695" y="718"/>
                    <a:pt x="2695" y="718"/>
                    <a:pt x="2695" y="718"/>
                  </a:cubicBezTo>
                  <a:cubicBezTo>
                    <a:pt x="2702" y="715"/>
                    <a:pt x="2708" y="710"/>
                    <a:pt x="2713" y="704"/>
                  </a:cubicBezTo>
                  <a:cubicBezTo>
                    <a:pt x="2722" y="691"/>
                    <a:pt x="2725" y="676"/>
                    <a:pt x="2721" y="661"/>
                  </a:cubicBezTo>
                  <a:cubicBezTo>
                    <a:pt x="2531" y="34"/>
                    <a:pt x="2531" y="34"/>
                    <a:pt x="2531" y="34"/>
                  </a:cubicBezTo>
                  <a:cubicBezTo>
                    <a:pt x="2525" y="14"/>
                    <a:pt x="2506" y="0"/>
                    <a:pt x="2485" y="0"/>
                  </a:cubicBezTo>
                  <a:cubicBezTo>
                    <a:pt x="2464" y="0"/>
                    <a:pt x="2445" y="14"/>
                    <a:pt x="2439" y="34"/>
                  </a:cubicBezTo>
                  <a:cubicBezTo>
                    <a:pt x="2250" y="661"/>
                    <a:pt x="2250" y="661"/>
                    <a:pt x="2250" y="661"/>
                  </a:cubicBezTo>
                  <a:cubicBezTo>
                    <a:pt x="2246" y="676"/>
                    <a:pt x="2248" y="691"/>
                    <a:pt x="2257" y="704"/>
                  </a:cubicBezTo>
                  <a:cubicBezTo>
                    <a:pt x="2262" y="710"/>
                    <a:pt x="2269" y="715"/>
                    <a:pt x="2276" y="718"/>
                  </a:cubicBezTo>
                  <a:cubicBezTo>
                    <a:pt x="2276" y="1138"/>
                    <a:pt x="2276" y="1138"/>
                    <a:pt x="2276" y="1138"/>
                  </a:cubicBezTo>
                  <a:cubicBezTo>
                    <a:pt x="1643" y="392"/>
                    <a:pt x="1643" y="392"/>
                    <a:pt x="1643" y="392"/>
                  </a:cubicBezTo>
                  <a:cubicBezTo>
                    <a:pt x="1646" y="386"/>
                    <a:pt x="1647" y="379"/>
                    <a:pt x="1647" y="372"/>
                  </a:cubicBezTo>
                  <a:cubicBezTo>
                    <a:pt x="1647" y="259"/>
                    <a:pt x="1647" y="259"/>
                    <a:pt x="1647" y="259"/>
                  </a:cubicBezTo>
                  <a:cubicBezTo>
                    <a:pt x="1672" y="257"/>
                    <a:pt x="1692" y="237"/>
                    <a:pt x="1692" y="212"/>
                  </a:cubicBezTo>
                  <a:cubicBezTo>
                    <a:pt x="1692" y="187"/>
                    <a:pt x="1672" y="166"/>
                    <a:pt x="1647" y="165"/>
                  </a:cubicBezTo>
                  <a:cubicBezTo>
                    <a:pt x="1647" y="149"/>
                    <a:pt x="1647" y="149"/>
                    <a:pt x="1647" y="149"/>
                  </a:cubicBezTo>
                  <a:cubicBezTo>
                    <a:pt x="1647" y="123"/>
                    <a:pt x="1626" y="101"/>
                    <a:pt x="1599" y="101"/>
                  </a:cubicBezTo>
                  <a:cubicBezTo>
                    <a:pt x="1573" y="101"/>
                    <a:pt x="1551" y="123"/>
                    <a:pt x="1551" y="149"/>
                  </a:cubicBezTo>
                  <a:cubicBezTo>
                    <a:pt x="1551" y="165"/>
                    <a:pt x="1551" y="165"/>
                    <a:pt x="1551" y="165"/>
                  </a:cubicBezTo>
                  <a:cubicBezTo>
                    <a:pt x="1526" y="166"/>
                    <a:pt x="1506" y="187"/>
                    <a:pt x="1506" y="212"/>
                  </a:cubicBezTo>
                  <a:cubicBezTo>
                    <a:pt x="1506" y="237"/>
                    <a:pt x="1526" y="257"/>
                    <a:pt x="1551" y="259"/>
                  </a:cubicBezTo>
                  <a:cubicBezTo>
                    <a:pt x="1551" y="372"/>
                    <a:pt x="1551" y="372"/>
                    <a:pt x="1551" y="372"/>
                  </a:cubicBezTo>
                  <a:cubicBezTo>
                    <a:pt x="1551" y="379"/>
                    <a:pt x="1553" y="386"/>
                    <a:pt x="1555" y="392"/>
                  </a:cubicBezTo>
                  <a:cubicBezTo>
                    <a:pt x="950" y="1105"/>
                    <a:pt x="950" y="1105"/>
                    <a:pt x="950" y="1105"/>
                  </a:cubicBezTo>
                  <a:cubicBezTo>
                    <a:pt x="950" y="718"/>
                    <a:pt x="950" y="718"/>
                    <a:pt x="950" y="718"/>
                  </a:cubicBezTo>
                  <a:cubicBezTo>
                    <a:pt x="958" y="715"/>
                    <a:pt x="964" y="710"/>
                    <a:pt x="969" y="704"/>
                  </a:cubicBezTo>
                  <a:cubicBezTo>
                    <a:pt x="978" y="691"/>
                    <a:pt x="981" y="676"/>
                    <a:pt x="976" y="661"/>
                  </a:cubicBezTo>
                  <a:cubicBezTo>
                    <a:pt x="787" y="34"/>
                    <a:pt x="787" y="34"/>
                    <a:pt x="787" y="34"/>
                  </a:cubicBezTo>
                  <a:cubicBezTo>
                    <a:pt x="781" y="14"/>
                    <a:pt x="762" y="0"/>
                    <a:pt x="741" y="0"/>
                  </a:cubicBezTo>
                  <a:cubicBezTo>
                    <a:pt x="720" y="0"/>
                    <a:pt x="701" y="14"/>
                    <a:pt x="695" y="34"/>
                  </a:cubicBezTo>
                  <a:cubicBezTo>
                    <a:pt x="506" y="661"/>
                    <a:pt x="506" y="661"/>
                    <a:pt x="506" y="661"/>
                  </a:cubicBezTo>
                  <a:cubicBezTo>
                    <a:pt x="501" y="676"/>
                    <a:pt x="504" y="691"/>
                    <a:pt x="513" y="704"/>
                  </a:cubicBezTo>
                  <a:cubicBezTo>
                    <a:pt x="518" y="710"/>
                    <a:pt x="524" y="715"/>
                    <a:pt x="532" y="718"/>
                  </a:cubicBezTo>
                  <a:cubicBezTo>
                    <a:pt x="532" y="1303"/>
                    <a:pt x="532" y="1303"/>
                    <a:pt x="532" y="1303"/>
                  </a:cubicBezTo>
                  <a:cubicBezTo>
                    <a:pt x="48" y="1303"/>
                    <a:pt x="48" y="1303"/>
                    <a:pt x="48" y="1303"/>
                  </a:cubicBezTo>
                  <a:cubicBezTo>
                    <a:pt x="35" y="1303"/>
                    <a:pt x="23" y="1308"/>
                    <a:pt x="14" y="1317"/>
                  </a:cubicBezTo>
                  <a:cubicBezTo>
                    <a:pt x="5" y="1326"/>
                    <a:pt x="0" y="1338"/>
                    <a:pt x="0" y="1351"/>
                  </a:cubicBezTo>
                  <a:cubicBezTo>
                    <a:pt x="0" y="1590"/>
                    <a:pt x="0" y="1590"/>
                    <a:pt x="0" y="1590"/>
                  </a:cubicBezTo>
                  <a:cubicBezTo>
                    <a:pt x="0" y="2288"/>
                    <a:pt x="0" y="2288"/>
                    <a:pt x="0" y="2288"/>
                  </a:cubicBezTo>
                  <a:cubicBezTo>
                    <a:pt x="0" y="2300"/>
                    <a:pt x="5" y="2313"/>
                    <a:pt x="14" y="2322"/>
                  </a:cubicBezTo>
                  <a:cubicBezTo>
                    <a:pt x="23" y="2330"/>
                    <a:pt x="35" y="2336"/>
                    <a:pt x="48" y="2336"/>
                  </a:cubicBezTo>
                  <a:cubicBezTo>
                    <a:pt x="579" y="2336"/>
                    <a:pt x="579" y="2336"/>
                    <a:pt x="579" y="2336"/>
                  </a:cubicBezTo>
                  <a:cubicBezTo>
                    <a:pt x="580" y="2336"/>
                    <a:pt x="580" y="2336"/>
                    <a:pt x="580" y="2336"/>
                  </a:cubicBezTo>
                  <a:cubicBezTo>
                    <a:pt x="902" y="2336"/>
                    <a:pt x="902" y="2336"/>
                    <a:pt x="902" y="2336"/>
                  </a:cubicBezTo>
                  <a:cubicBezTo>
                    <a:pt x="903" y="2336"/>
                    <a:pt x="903" y="2336"/>
                    <a:pt x="903" y="2336"/>
                  </a:cubicBezTo>
                  <a:cubicBezTo>
                    <a:pt x="1159" y="2336"/>
                    <a:pt x="1159" y="2336"/>
                    <a:pt x="1159" y="2336"/>
                  </a:cubicBezTo>
                  <a:cubicBezTo>
                    <a:pt x="2296" y="2336"/>
                    <a:pt x="2296" y="2336"/>
                    <a:pt x="2296" y="2336"/>
                  </a:cubicBezTo>
                  <a:cubicBezTo>
                    <a:pt x="2301" y="2336"/>
                    <a:pt x="2305" y="2334"/>
                    <a:pt x="2310" y="2333"/>
                  </a:cubicBezTo>
                  <a:cubicBezTo>
                    <a:pt x="2314" y="2334"/>
                    <a:pt x="2319" y="2336"/>
                    <a:pt x="2324" y="2336"/>
                  </a:cubicBezTo>
                  <a:cubicBezTo>
                    <a:pt x="2647" y="2336"/>
                    <a:pt x="2647" y="2336"/>
                    <a:pt x="2647" y="2336"/>
                  </a:cubicBezTo>
                  <a:cubicBezTo>
                    <a:pt x="2650" y="2336"/>
                    <a:pt x="2653" y="2334"/>
                    <a:pt x="2656" y="2334"/>
                  </a:cubicBezTo>
                  <a:cubicBezTo>
                    <a:pt x="2659" y="2334"/>
                    <a:pt x="2662" y="2336"/>
                    <a:pt x="2666" y="2336"/>
                  </a:cubicBezTo>
                  <a:cubicBezTo>
                    <a:pt x="3192" y="2336"/>
                    <a:pt x="3192" y="2336"/>
                    <a:pt x="3192" y="2336"/>
                  </a:cubicBezTo>
                  <a:cubicBezTo>
                    <a:pt x="3205" y="2336"/>
                    <a:pt x="3217" y="2331"/>
                    <a:pt x="3226" y="2322"/>
                  </a:cubicBezTo>
                  <a:cubicBezTo>
                    <a:pt x="3235" y="2313"/>
                    <a:pt x="3240" y="2300"/>
                    <a:pt x="3240" y="2288"/>
                  </a:cubicBezTo>
                  <a:cubicBezTo>
                    <a:pt x="3240" y="1875"/>
                    <a:pt x="3240" y="1875"/>
                    <a:pt x="3240" y="1875"/>
                  </a:cubicBezTo>
                  <a:cubicBezTo>
                    <a:pt x="3240" y="1870"/>
                    <a:pt x="3239" y="1866"/>
                    <a:pt x="3237" y="1862"/>
                  </a:cubicBezTo>
                  <a:cubicBezTo>
                    <a:pt x="3239" y="1858"/>
                    <a:pt x="3240" y="1854"/>
                    <a:pt x="3240" y="1849"/>
                  </a:cubicBezTo>
                  <a:lnTo>
                    <a:pt x="3240" y="1657"/>
                  </a:lnTo>
                  <a:close/>
                  <a:moveTo>
                    <a:pt x="96" y="2240"/>
                  </a:moveTo>
                  <a:cubicBezTo>
                    <a:pt x="96" y="1638"/>
                    <a:pt x="96" y="1638"/>
                    <a:pt x="96" y="1638"/>
                  </a:cubicBezTo>
                  <a:cubicBezTo>
                    <a:pt x="532" y="1638"/>
                    <a:pt x="532" y="1638"/>
                    <a:pt x="532" y="1638"/>
                  </a:cubicBezTo>
                  <a:cubicBezTo>
                    <a:pt x="532" y="2240"/>
                    <a:pt x="532" y="2240"/>
                    <a:pt x="532" y="2240"/>
                  </a:cubicBezTo>
                  <a:lnTo>
                    <a:pt x="96" y="2240"/>
                  </a:lnTo>
                  <a:close/>
                  <a:moveTo>
                    <a:pt x="628" y="1590"/>
                  </a:moveTo>
                  <a:cubicBezTo>
                    <a:pt x="628" y="1351"/>
                    <a:pt x="628" y="1351"/>
                    <a:pt x="628" y="1351"/>
                  </a:cubicBezTo>
                  <a:cubicBezTo>
                    <a:pt x="628" y="723"/>
                    <a:pt x="628" y="723"/>
                    <a:pt x="628" y="723"/>
                  </a:cubicBezTo>
                  <a:cubicBezTo>
                    <a:pt x="854" y="723"/>
                    <a:pt x="854" y="723"/>
                    <a:pt x="854" y="723"/>
                  </a:cubicBezTo>
                  <a:cubicBezTo>
                    <a:pt x="854" y="1236"/>
                    <a:pt x="854" y="1236"/>
                    <a:pt x="854" y="1236"/>
                  </a:cubicBezTo>
                  <a:cubicBezTo>
                    <a:pt x="854" y="2240"/>
                    <a:pt x="854" y="2240"/>
                    <a:pt x="854" y="2240"/>
                  </a:cubicBezTo>
                  <a:cubicBezTo>
                    <a:pt x="628" y="2240"/>
                    <a:pt x="628" y="2240"/>
                    <a:pt x="628" y="2240"/>
                  </a:cubicBezTo>
                  <a:lnTo>
                    <a:pt x="628" y="1590"/>
                  </a:lnTo>
                  <a:close/>
                  <a:moveTo>
                    <a:pt x="1546" y="1928"/>
                  </a:moveTo>
                  <a:cubicBezTo>
                    <a:pt x="1642" y="1930"/>
                    <a:pt x="1642" y="1930"/>
                    <a:pt x="1642" y="1930"/>
                  </a:cubicBezTo>
                  <a:cubicBezTo>
                    <a:pt x="1642" y="2194"/>
                    <a:pt x="1642" y="2194"/>
                    <a:pt x="1642" y="2194"/>
                  </a:cubicBezTo>
                  <a:cubicBezTo>
                    <a:pt x="1546" y="2194"/>
                    <a:pt x="1546" y="2194"/>
                    <a:pt x="1546" y="2194"/>
                  </a:cubicBezTo>
                  <a:lnTo>
                    <a:pt x="1546" y="1928"/>
                  </a:lnTo>
                  <a:close/>
                  <a:moveTo>
                    <a:pt x="1738" y="2240"/>
                  </a:moveTo>
                  <a:cubicBezTo>
                    <a:pt x="1738" y="1969"/>
                    <a:pt x="1738" y="1969"/>
                    <a:pt x="1738" y="1969"/>
                  </a:cubicBezTo>
                  <a:cubicBezTo>
                    <a:pt x="1756" y="1982"/>
                    <a:pt x="1780" y="1983"/>
                    <a:pt x="1798" y="1969"/>
                  </a:cubicBezTo>
                  <a:cubicBezTo>
                    <a:pt x="1818" y="1952"/>
                    <a:pt x="1821" y="1922"/>
                    <a:pt x="1804" y="1901"/>
                  </a:cubicBezTo>
                  <a:cubicBezTo>
                    <a:pt x="1631" y="1693"/>
                    <a:pt x="1631" y="1693"/>
                    <a:pt x="1631" y="1693"/>
                  </a:cubicBezTo>
                  <a:cubicBezTo>
                    <a:pt x="1622" y="1681"/>
                    <a:pt x="1608" y="1675"/>
                    <a:pt x="1593" y="1675"/>
                  </a:cubicBezTo>
                  <a:cubicBezTo>
                    <a:pt x="1579" y="1676"/>
                    <a:pt x="1565" y="1682"/>
                    <a:pt x="1556" y="1694"/>
                  </a:cubicBezTo>
                  <a:cubicBezTo>
                    <a:pt x="1399" y="1896"/>
                    <a:pt x="1399" y="1896"/>
                    <a:pt x="1399" y="1896"/>
                  </a:cubicBezTo>
                  <a:cubicBezTo>
                    <a:pt x="1382" y="1917"/>
                    <a:pt x="1386" y="1947"/>
                    <a:pt x="1407" y="1964"/>
                  </a:cubicBezTo>
                  <a:cubicBezTo>
                    <a:pt x="1420" y="1974"/>
                    <a:pt x="1436" y="1975"/>
                    <a:pt x="1450" y="1971"/>
                  </a:cubicBezTo>
                  <a:cubicBezTo>
                    <a:pt x="1450" y="2240"/>
                    <a:pt x="1450" y="2240"/>
                    <a:pt x="1450" y="2240"/>
                  </a:cubicBezTo>
                  <a:cubicBezTo>
                    <a:pt x="1159" y="2240"/>
                    <a:pt x="1159" y="2240"/>
                    <a:pt x="1159" y="2240"/>
                  </a:cubicBezTo>
                  <a:cubicBezTo>
                    <a:pt x="950" y="2240"/>
                    <a:pt x="950" y="2240"/>
                    <a:pt x="950" y="2240"/>
                  </a:cubicBezTo>
                  <a:cubicBezTo>
                    <a:pt x="950" y="1254"/>
                    <a:pt x="950" y="1254"/>
                    <a:pt x="950" y="1254"/>
                  </a:cubicBezTo>
                  <a:cubicBezTo>
                    <a:pt x="1599" y="488"/>
                    <a:pt x="1599" y="488"/>
                    <a:pt x="1599" y="488"/>
                  </a:cubicBezTo>
                  <a:cubicBezTo>
                    <a:pt x="2248" y="1254"/>
                    <a:pt x="2248" y="1254"/>
                    <a:pt x="2248" y="1254"/>
                  </a:cubicBezTo>
                  <a:cubicBezTo>
                    <a:pt x="2248" y="2240"/>
                    <a:pt x="2248" y="2240"/>
                    <a:pt x="2248" y="2240"/>
                  </a:cubicBezTo>
                  <a:lnTo>
                    <a:pt x="1738" y="2240"/>
                  </a:lnTo>
                  <a:close/>
                  <a:moveTo>
                    <a:pt x="2372" y="2240"/>
                  </a:moveTo>
                  <a:cubicBezTo>
                    <a:pt x="2372" y="723"/>
                    <a:pt x="2372" y="723"/>
                    <a:pt x="2372" y="723"/>
                  </a:cubicBezTo>
                  <a:cubicBezTo>
                    <a:pt x="2599" y="723"/>
                    <a:pt x="2599" y="723"/>
                    <a:pt x="2599" y="723"/>
                  </a:cubicBezTo>
                  <a:cubicBezTo>
                    <a:pt x="2599" y="2240"/>
                    <a:pt x="2599" y="2240"/>
                    <a:pt x="2599" y="2240"/>
                  </a:cubicBezTo>
                  <a:lnTo>
                    <a:pt x="2372" y="2240"/>
                  </a:lnTo>
                  <a:close/>
                  <a:moveTo>
                    <a:pt x="2714" y="2240"/>
                  </a:moveTo>
                  <a:cubicBezTo>
                    <a:pt x="2714" y="1923"/>
                    <a:pt x="2714" y="1923"/>
                    <a:pt x="2714" y="1923"/>
                  </a:cubicBezTo>
                  <a:cubicBezTo>
                    <a:pt x="3144" y="1923"/>
                    <a:pt x="3144" y="1923"/>
                    <a:pt x="3144" y="1923"/>
                  </a:cubicBezTo>
                  <a:cubicBezTo>
                    <a:pt x="3144" y="2240"/>
                    <a:pt x="3144" y="2240"/>
                    <a:pt x="3144" y="2240"/>
                  </a:cubicBezTo>
                  <a:lnTo>
                    <a:pt x="2714" y="2240"/>
                  </a:ln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30" name="NGO">
            <a:extLst>
              <a:ext uri="{FF2B5EF4-FFF2-40B4-BE49-F238E27FC236}">
                <a16:creationId xmlns:a16="http://schemas.microsoft.com/office/drawing/2014/main" id="{558B38AC-F045-40BB-AACB-3D5618BE5A5B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9449969" y="3967163"/>
            <a:ext cx="773113" cy="820738"/>
            <a:chOff x="6667500" y="3967163"/>
            <a:chExt cx="773113" cy="820738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795495A-ECB8-4CEF-B893-6D495419CFD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92913" y="3998913"/>
              <a:ext cx="571500" cy="473075"/>
            </a:xfrm>
            <a:custGeom>
              <a:avLst/>
              <a:gdLst>
                <a:gd name="T0" fmla="*/ 599 w 1799"/>
                <a:gd name="T1" fmla="*/ 1160 h 1491"/>
                <a:gd name="T2" fmla="*/ 553 w 1799"/>
                <a:gd name="T3" fmla="*/ 1336 h 1491"/>
                <a:gd name="T4" fmla="*/ 229 w 1799"/>
                <a:gd name="T5" fmla="*/ 1491 h 1491"/>
                <a:gd name="T6" fmla="*/ 190 w 1799"/>
                <a:gd name="T7" fmla="*/ 1350 h 1491"/>
                <a:gd name="T8" fmla="*/ 169 w 1799"/>
                <a:gd name="T9" fmla="*/ 1297 h 1491"/>
                <a:gd name="T10" fmla="*/ 162 w 1799"/>
                <a:gd name="T11" fmla="*/ 1283 h 1491"/>
                <a:gd name="T12" fmla="*/ 149 w 1799"/>
                <a:gd name="T13" fmla="*/ 1261 h 1491"/>
                <a:gd name="T14" fmla="*/ 59 w 1799"/>
                <a:gd name="T15" fmla="*/ 957 h 1491"/>
                <a:gd name="T16" fmla="*/ 10 w 1799"/>
                <a:gd name="T17" fmla="*/ 889 h 1491"/>
                <a:gd name="T18" fmla="*/ 11 w 1799"/>
                <a:gd name="T19" fmla="*/ 899 h 1491"/>
                <a:gd name="T20" fmla="*/ 11 w 1799"/>
                <a:gd name="T21" fmla="*/ 899 h 1491"/>
                <a:gd name="T22" fmla="*/ 0 w 1799"/>
                <a:gd name="T23" fmla="*/ 877 h 1491"/>
                <a:gd name="T24" fmla="*/ 265 w 1799"/>
                <a:gd name="T25" fmla="*/ 266 h 1491"/>
                <a:gd name="T26" fmla="*/ 907 w 1799"/>
                <a:gd name="T27" fmla="*/ 0 h 1491"/>
                <a:gd name="T28" fmla="*/ 1007 w 1799"/>
                <a:gd name="T29" fmla="*/ 6 h 1491"/>
                <a:gd name="T30" fmla="*/ 599 w 1799"/>
                <a:gd name="T31" fmla="*/ 214 h 1491"/>
                <a:gd name="T32" fmla="*/ 608 w 1799"/>
                <a:gd name="T33" fmla="*/ 79 h 1491"/>
                <a:gd name="T34" fmla="*/ 473 w 1799"/>
                <a:gd name="T35" fmla="*/ 118 h 1491"/>
                <a:gd name="T36" fmla="*/ 522 w 1799"/>
                <a:gd name="T37" fmla="*/ 147 h 1491"/>
                <a:gd name="T38" fmla="*/ 454 w 1799"/>
                <a:gd name="T39" fmla="*/ 224 h 1491"/>
                <a:gd name="T40" fmla="*/ 483 w 1799"/>
                <a:gd name="T41" fmla="*/ 330 h 1491"/>
                <a:gd name="T42" fmla="*/ 425 w 1799"/>
                <a:gd name="T43" fmla="*/ 378 h 1491"/>
                <a:gd name="T44" fmla="*/ 367 w 1799"/>
                <a:gd name="T45" fmla="*/ 349 h 1491"/>
                <a:gd name="T46" fmla="*/ 348 w 1799"/>
                <a:gd name="T47" fmla="*/ 417 h 1491"/>
                <a:gd name="T48" fmla="*/ 203 w 1799"/>
                <a:gd name="T49" fmla="*/ 504 h 1491"/>
                <a:gd name="T50" fmla="*/ 174 w 1799"/>
                <a:gd name="T51" fmla="*/ 581 h 1491"/>
                <a:gd name="T52" fmla="*/ 39 w 1799"/>
                <a:gd name="T53" fmla="*/ 706 h 1491"/>
                <a:gd name="T54" fmla="*/ 88 w 1799"/>
                <a:gd name="T55" fmla="*/ 861 h 1491"/>
                <a:gd name="T56" fmla="*/ 184 w 1799"/>
                <a:gd name="T57" fmla="*/ 851 h 1491"/>
                <a:gd name="T58" fmla="*/ 406 w 1799"/>
                <a:gd name="T59" fmla="*/ 1053 h 1491"/>
                <a:gd name="T60" fmla="*/ 599 w 1799"/>
                <a:gd name="T61" fmla="*/ 1160 h 1491"/>
                <a:gd name="T62" fmla="*/ 1777 w 1799"/>
                <a:gd name="T63" fmla="*/ 754 h 1491"/>
                <a:gd name="T64" fmla="*/ 1776 w 1799"/>
                <a:gd name="T65" fmla="*/ 745 h 1491"/>
                <a:gd name="T66" fmla="*/ 1776 w 1799"/>
                <a:gd name="T67" fmla="*/ 756 h 1491"/>
                <a:gd name="T68" fmla="*/ 1731 w 1799"/>
                <a:gd name="T69" fmla="*/ 825 h 1491"/>
                <a:gd name="T70" fmla="*/ 1708 w 1799"/>
                <a:gd name="T71" fmla="*/ 851 h 1491"/>
                <a:gd name="T72" fmla="*/ 1728 w 1799"/>
                <a:gd name="T73" fmla="*/ 895 h 1491"/>
                <a:gd name="T74" fmla="*/ 1733 w 1799"/>
                <a:gd name="T75" fmla="*/ 913 h 1491"/>
                <a:gd name="T76" fmla="*/ 1737 w 1799"/>
                <a:gd name="T77" fmla="*/ 928 h 1491"/>
                <a:gd name="T78" fmla="*/ 1621 w 1799"/>
                <a:gd name="T79" fmla="*/ 1121 h 1491"/>
                <a:gd name="T80" fmla="*/ 1474 w 1799"/>
                <a:gd name="T81" fmla="*/ 1461 h 1491"/>
                <a:gd name="T82" fmla="*/ 1407 w 1799"/>
                <a:gd name="T83" fmla="*/ 1469 h 1491"/>
                <a:gd name="T84" fmla="*/ 1282 w 1799"/>
                <a:gd name="T85" fmla="*/ 1481 h 1491"/>
                <a:gd name="T86" fmla="*/ 1158 w 1799"/>
                <a:gd name="T87" fmla="*/ 976 h 1491"/>
                <a:gd name="T88" fmla="*/ 821 w 1799"/>
                <a:gd name="T89" fmla="*/ 822 h 1491"/>
                <a:gd name="T90" fmla="*/ 985 w 1799"/>
                <a:gd name="T91" fmla="*/ 484 h 1491"/>
                <a:gd name="T92" fmla="*/ 936 w 1799"/>
                <a:gd name="T93" fmla="*/ 426 h 1491"/>
                <a:gd name="T94" fmla="*/ 1139 w 1799"/>
                <a:gd name="T95" fmla="*/ 253 h 1491"/>
                <a:gd name="T96" fmla="*/ 1129 w 1799"/>
                <a:gd name="T97" fmla="*/ 176 h 1491"/>
                <a:gd name="T98" fmla="*/ 1276 w 1799"/>
                <a:gd name="T99" fmla="*/ 79 h 1491"/>
                <a:gd name="T100" fmla="*/ 1549 w 1799"/>
                <a:gd name="T101" fmla="*/ 266 h 1491"/>
                <a:gd name="T102" fmla="*/ 1799 w 1799"/>
                <a:gd name="T103" fmla="*/ 740 h 1491"/>
                <a:gd name="T104" fmla="*/ 1777 w 1799"/>
                <a:gd name="T105" fmla="*/ 754 h 1491"/>
                <a:gd name="T106" fmla="*/ 1293 w 1799"/>
                <a:gd name="T107" fmla="*/ 475 h 1491"/>
                <a:gd name="T108" fmla="*/ 1168 w 1799"/>
                <a:gd name="T109" fmla="*/ 397 h 1491"/>
                <a:gd name="T110" fmla="*/ 1120 w 1799"/>
                <a:gd name="T111" fmla="*/ 465 h 1491"/>
                <a:gd name="T112" fmla="*/ 1293 w 1799"/>
                <a:gd name="T113" fmla="*/ 475 h 1491"/>
                <a:gd name="T114" fmla="*/ 1535 w 1799"/>
                <a:gd name="T115" fmla="*/ 542 h 1491"/>
                <a:gd name="T116" fmla="*/ 1303 w 1799"/>
                <a:gd name="T117" fmla="*/ 513 h 1491"/>
                <a:gd name="T118" fmla="*/ 1332 w 1799"/>
                <a:gd name="T119" fmla="*/ 561 h 1491"/>
                <a:gd name="T120" fmla="*/ 1535 w 1799"/>
                <a:gd name="T121" fmla="*/ 542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9" h="1491">
                  <a:moveTo>
                    <a:pt x="599" y="1160"/>
                  </a:moveTo>
                  <a:cubicBezTo>
                    <a:pt x="613" y="1214"/>
                    <a:pt x="554" y="1263"/>
                    <a:pt x="553" y="1336"/>
                  </a:cubicBezTo>
                  <a:cubicBezTo>
                    <a:pt x="444" y="1376"/>
                    <a:pt x="330" y="1426"/>
                    <a:pt x="229" y="1491"/>
                  </a:cubicBezTo>
                  <a:cubicBezTo>
                    <a:pt x="219" y="1443"/>
                    <a:pt x="207" y="1396"/>
                    <a:pt x="190" y="1350"/>
                  </a:cubicBezTo>
                  <a:cubicBezTo>
                    <a:pt x="184" y="1331"/>
                    <a:pt x="177" y="1314"/>
                    <a:pt x="169" y="1297"/>
                  </a:cubicBezTo>
                  <a:cubicBezTo>
                    <a:pt x="166" y="1292"/>
                    <a:pt x="165" y="1287"/>
                    <a:pt x="162" y="1283"/>
                  </a:cubicBezTo>
                  <a:cubicBezTo>
                    <a:pt x="159" y="1275"/>
                    <a:pt x="154" y="1268"/>
                    <a:pt x="149" y="1261"/>
                  </a:cubicBezTo>
                  <a:cubicBezTo>
                    <a:pt x="95" y="1173"/>
                    <a:pt x="27" y="1099"/>
                    <a:pt x="59" y="957"/>
                  </a:cubicBezTo>
                  <a:cubicBezTo>
                    <a:pt x="38" y="939"/>
                    <a:pt x="33" y="905"/>
                    <a:pt x="10" y="88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11" y="899"/>
                    <a:pt x="11" y="899"/>
                    <a:pt x="11" y="899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8" y="639"/>
                    <a:pt x="107" y="424"/>
                    <a:pt x="265" y="266"/>
                  </a:cubicBezTo>
                  <a:cubicBezTo>
                    <a:pt x="429" y="102"/>
                    <a:pt x="656" y="0"/>
                    <a:pt x="907" y="0"/>
                  </a:cubicBezTo>
                  <a:cubicBezTo>
                    <a:pt x="941" y="0"/>
                    <a:pt x="974" y="2"/>
                    <a:pt x="1007" y="6"/>
                  </a:cubicBezTo>
                  <a:cubicBezTo>
                    <a:pt x="943" y="147"/>
                    <a:pt x="714" y="123"/>
                    <a:pt x="599" y="214"/>
                  </a:cubicBezTo>
                  <a:cubicBezTo>
                    <a:pt x="560" y="182"/>
                    <a:pt x="596" y="117"/>
                    <a:pt x="608" y="79"/>
                  </a:cubicBezTo>
                  <a:cubicBezTo>
                    <a:pt x="556" y="85"/>
                    <a:pt x="498" y="84"/>
                    <a:pt x="473" y="118"/>
                  </a:cubicBezTo>
                  <a:cubicBezTo>
                    <a:pt x="496" y="121"/>
                    <a:pt x="515" y="128"/>
                    <a:pt x="522" y="147"/>
                  </a:cubicBezTo>
                  <a:cubicBezTo>
                    <a:pt x="512" y="185"/>
                    <a:pt x="457" y="179"/>
                    <a:pt x="454" y="224"/>
                  </a:cubicBezTo>
                  <a:cubicBezTo>
                    <a:pt x="465" y="258"/>
                    <a:pt x="484" y="284"/>
                    <a:pt x="483" y="330"/>
                  </a:cubicBezTo>
                  <a:cubicBezTo>
                    <a:pt x="467" y="349"/>
                    <a:pt x="457" y="375"/>
                    <a:pt x="425" y="378"/>
                  </a:cubicBezTo>
                  <a:cubicBezTo>
                    <a:pt x="391" y="383"/>
                    <a:pt x="401" y="344"/>
                    <a:pt x="367" y="349"/>
                  </a:cubicBezTo>
                  <a:cubicBezTo>
                    <a:pt x="356" y="366"/>
                    <a:pt x="365" y="405"/>
                    <a:pt x="348" y="417"/>
                  </a:cubicBezTo>
                  <a:cubicBezTo>
                    <a:pt x="314" y="434"/>
                    <a:pt x="246" y="451"/>
                    <a:pt x="203" y="504"/>
                  </a:cubicBezTo>
                  <a:cubicBezTo>
                    <a:pt x="188" y="523"/>
                    <a:pt x="193" y="553"/>
                    <a:pt x="174" y="581"/>
                  </a:cubicBezTo>
                  <a:cubicBezTo>
                    <a:pt x="133" y="644"/>
                    <a:pt x="50" y="658"/>
                    <a:pt x="39" y="706"/>
                  </a:cubicBezTo>
                  <a:cubicBezTo>
                    <a:pt x="26" y="766"/>
                    <a:pt x="67" y="806"/>
                    <a:pt x="88" y="861"/>
                  </a:cubicBezTo>
                  <a:cubicBezTo>
                    <a:pt x="120" y="858"/>
                    <a:pt x="143" y="845"/>
                    <a:pt x="184" y="851"/>
                  </a:cubicBezTo>
                  <a:cubicBezTo>
                    <a:pt x="255" y="921"/>
                    <a:pt x="366" y="952"/>
                    <a:pt x="406" y="1053"/>
                  </a:cubicBezTo>
                  <a:cubicBezTo>
                    <a:pt x="477" y="1096"/>
                    <a:pt x="581" y="1089"/>
                    <a:pt x="599" y="1160"/>
                  </a:cubicBezTo>
                  <a:close/>
                  <a:moveTo>
                    <a:pt x="1777" y="754"/>
                  </a:moveTo>
                  <a:cubicBezTo>
                    <a:pt x="1776" y="745"/>
                    <a:pt x="1776" y="745"/>
                    <a:pt x="1776" y="745"/>
                  </a:cubicBezTo>
                  <a:cubicBezTo>
                    <a:pt x="1776" y="749"/>
                    <a:pt x="1776" y="752"/>
                    <a:pt x="1776" y="756"/>
                  </a:cubicBezTo>
                  <a:cubicBezTo>
                    <a:pt x="1754" y="774"/>
                    <a:pt x="1739" y="798"/>
                    <a:pt x="1731" y="825"/>
                  </a:cubicBezTo>
                  <a:cubicBezTo>
                    <a:pt x="1722" y="832"/>
                    <a:pt x="1714" y="840"/>
                    <a:pt x="1708" y="851"/>
                  </a:cubicBezTo>
                  <a:cubicBezTo>
                    <a:pt x="1715" y="865"/>
                    <a:pt x="1722" y="880"/>
                    <a:pt x="1728" y="895"/>
                  </a:cubicBezTo>
                  <a:cubicBezTo>
                    <a:pt x="1729" y="901"/>
                    <a:pt x="1731" y="907"/>
                    <a:pt x="1733" y="913"/>
                  </a:cubicBezTo>
                  <a:cubicBezTo>
                    <a:pt x="1734" y="918"/>
                    <a:pt x="1736" y="923"/>
                    <a:pt x="1737" y="928"/>
                  </a:cubicBezTo>
                  <a:cubicBezTo>
                    <a:pt x="1703" y="997"/>
                    <a:pt x="1651" y="1048"/>
                    <a:pt x="1621" y="1121"/>
                  </a:cubicBezTo>
                  <a:cubicBezTo>
                    <a:pt x="1635" y="1229"/>
                    <a:pt x="1566" y="1372"/>
                    <a:pt x="1474" y="1461"/>
                  </a:cubicBezTo>
                  <a:cubicBezTo>
                    <a:pt x="1452" y="1464"/>
                    <a:pt x="1430" y="1466"/>
                    <a:pt x="1407" y="1469"/>
                  </a:cubicBezTo>
                  <a:cubicBezTo>
                    <a:pt x="1367" y="1473"/>
                    <a:pt x="1324" y="1477"/>
                    <a:pt x="1282" y="1481"/>
                  </a:cubicBezTo>
                  <a:cubicBezTo>
                    <a:pt x="1221" y="1312"/>
                    <a:pt x="1293" y="1108"/>
                    <a:pt x="1158" y="976"/>
                  </a:cubicBezTo>
                  <a:cubicBezTo>
                    <a:pt x="1010" y="1075"/>
                    <a:pt x="835" y="962"/>
                    <a:pt x="821" y="822"/>
                  </a:cubicBezTo>
                  <a:cubicBezTo>
                    <a:pt x="805" y="671"/>
                    <a:pt x="920" y="571"/>
                    <a:pt x="985" y="484"/>
                  </a:cubicBezTo>
                  <a:cubicBezTo>
                    <a:pt x="945" y="476"/>
                    <a:pt x="942" y="454"/>
                    <a:pt x="936" y="426"/>
                  </a:cubicBezTo>
                  <a:cubicBezTo>
                    <a:pt x="912" y="294"/>
                    <a:pt x="1050" y="293"/>
                    <a:pt x="1139" y="253"/>
                  </a:cubicBezTo>
                  <a:cubicBezTo>
                    <a:pt x="1161" y="230"/>
                    <a:pt x="1118" y="217"/>
                    <a:pt x="1129" y="176"/>
                  </a:cubicBezTo>
                  <a:cubicBezTo>
                    <a:pt x="1161" y="126"/>
                    <a:pt x="1239" y="123"/>
                    <a:pt x="1276" y="79"/>
                  </a:cubicBezTo>
                  <a:cubicBezTo>
                    <a:pt x="1378" y="124"/>
                    <a:pt x="1471" y="188"/>
                    <a:pt x="1549" y="266"/>
                  </a:cubicBezTo>
                  <a:cubicBezTo>
                    <a:pt x="1675" y="393"/>
                    <a:pt x="1764" y="556"/>
                    <a:pt x="1799" y="740"/>
                  </a:cubicBezTo>
                  <a:cubicBezTo>
                    <a:pt x="1791" y="744"/>
                    <a:pt x="1784" y="749"/>
                    <a:pt x="1777" y="754"/>
                  </a:cubicBezTo>
                  <a:close/>
                  <a:moveTo>
                    <a:pt x="1293" y="475"/>
                  </a:moveTo>
                  <a:cubicBezTo>
                    <a:pt x="1261" y="439"/>
                    <a:pt x="1211" y="422"/>
                    <a:pt x="1168" y="397"/>
                  </a:cubicBezTo>
                  <a:cubicBezTo>
                    <a:pt x="1151" y="413"/>
                    <a:pt x="1107" y="452"/>
                    <a:pt x="1120" y="465"/>
                  </a:cubicBezTo>
                  <a:cubicBezTo>
                    <a:pt x="1168" y="435"/>
                    <a:pt x="1254" y="444"/>
                    <a:pt x="1293" y="475"/>
                  </a:cubicBezTo>
                  <a:close/>
                  <a:moveTo>
                    <a:pt x="1535" y="542"/>
                  </a:moveTo>
                  <a:cubicBezTo>
                    <a:pt x="1471" y="511"/>
                    <a:pt x="1357" y="471"/>
                    <a:pt x="1303" y="513"/>
                  </a:cubicBezTo>
                  <a:cubicBezTo>
                    <a:pt x="1320" y="522"/>
                    <a:pt x="1321" y="547"/>
                    <a:pt x="1332" y="561"/>
                  </a:cubicBezTo>
                  <a:cubicBezTo>
                    <a:pt x="1419" y="540"/>
                    <a:pt x="1508" y="617"/>
                    <a:pt x="1535" y="542"/>
                  </a:cubicBezTo>
                  <a:close/>
                </a:path>
              </a:pathLst>
            </a:custGeom>
            <a:solidFill>
              <a:srgbClr val="149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161FCA5-FE85-40C5-B746-FABD8746E6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667500" y="3967163"/>
              <a:ext cx="773113" cy="820738"/>
            </a:xfrm>
            <a:custGeom>
              <a:avLst/>
              <a:gdLst>
                <a:gd name="T0" fmla="*/ 2295 w 2438"/>
                <a:gd name="T1" fmla="*/ 1663 h 2583"/>
                <a:gd name="T2" fmla="*/ 2308 w 2438"/>
                <a:gd name="T3" fmla="*/ 1004 h 2583"/>
                <a:gd name="T4" fmla="*/ 537 w 2438"/>
                <a:gd name="T5" fmla="*/ 1651 h 2583"/>
                <a:gd name="T6" fmla="*/ 2 w 2438"/>
                <a:gd name="T7" fmla="*/ 1677 h 2583"/>
                <a:gd name="T8" fmla="*/ 539 w 2438"/>
                <a:gd name="T9" fmla="*/ 1757 h 2583"/>
                <a:gd name="T10" fmla="*/ 615 w 2438"/>
                <a:gd name="T11" fmla="*/ 1711 h 2583"/>
                <a:gd name="T12" fmla="*/ 667 w 2438"/>
                <a:gd name="T13" fmla="*/ 1674 h 2583"/>
                <a:gd name="T14" fmla="*/ 864 w 2438"/>
                <a:gd name="T15" fmla="*/ 1569 h 2583"/>
                <a:gd name="T16" fmla="*/ 1406 w 2438"/>
                <a:gd name="T17" fmla="*/ 1371 h 2583"/>
                <a:gd name="T18" fmla="*/ 1528 w 2438"/>
                <a:gd name="T19" fmla="*/ 1349 h 2583"/>
                <a:gd name="T20" fmla="*/ 1293 w 2438"/>
                <a:gd name="T21" fmla="*/ 1528 h 2583"/>
                <a:gd name="T22" fmla="*/ 1087 w 2438"/>
                <a:gd name="T23" fmla="*/ 1657 h 2583"/>
                <a:gd name="T24" fmla="*/ 1814 w 2438"/>
                <a:gd name="T25" fmla="*/ 1660 h 2583"/>
                <a:gd name="T26" fmla="*/ 2021 w 2438"/>
                <a:gd name="T27" fmla="*/ 1635 h 2583"/>
                <a:gd name="T28" fmla="*/ 2134 w 2438"/>
                <a:gd name="T29" fmla="*/ 1621 h 2583"/>
                <a:gd name="T30" fmla="*/ 2199 w 2438"/>
                <a:gd name="T31" fmla="*/ 1663 h 2583"/>
                <a:gd name="T32" fmla="*/ 1969 w 2438"/>
                <a:gd name="T33" fmla="*/ 1756 h 2583"/>
                <a:gd name="T34" fmla="*/ 1801 w 2438"/>
                <a:gd name="T35" fmla="*/ 1784 h 2583"/>
                <a:gd name="T36" fmla="*/ 1411 w 2438"/>
                <a:gd name="T37" fmla="*/ 1818 h 2583"/>
                <a:gd name="T38" fmla="*/ 1341 w 2438"/>
                <a:gd name="T39" fmla="*/ 1868 h 2583"/>
                <a:gd name="T40" fmla="*/ 1364 w 2438"/>
                <a:gd name="T41" fmla="*/ 1912 h 2583"/>
                <a:gd name="T42" fmla="*/ 1432 w 2438"/>
                <a:gd name="T43" fmla="*/ 1927 h 2583"/>
                <a:gd name="T44" fmla="*/ 1736 w 2438"/>
                <a:gd name="T45" fmla="*/ 1891 h 2583"/>
                <a:gd name="T46" fmla="*/ 1955 w 2438"/>
                <a:gd name="T47" fmla="*/ 1864 h 2583"/>
                <a:gd name="T48" fmla="*/ 2259 w 2438"/>
                <a:gd name="T49" fmla="*/ 1805 h 2583"/>
                <a:gd name="T50" fmla="*/ 2341 w 2438"/>
                <a:gd name="T51" fmla="*/ 1837 h 2583"/>
                <a:gd name="T52" fmla="*/ 2197 w 2438"/>
                <a:gd name="T53" fmla="*/ 1937 h 2583"/>
                <a:gd name="T54" fmla="*/ 1403 w 2438"/>
                <a:gd name="T55" fmla="*/ 2036 h 2583"/>
                <a:gd name="T56" fmla="*/ 1356 w 2438"/>
                <a:gd name="T57" fmla="*/ 2088 h 2583"/>
                <a:gd name="T58" fmla="*/ 1402 w 2438"/>
                <a:gd name="T59" fmla="*/ 2139 h 2583"/>
                <a:gd name="T60" fmla="*/ 1759 w 2438"/>
                <a:gd name="T61" fmla="*/ 2103 h 2583"/>
                <a:gd name="T62" fmla="*/ 2218 w 2438"/>
                <a:gd name="T63" fmla="*/ 2031 h 2583"/>
                <a:gd name="T64" fmla="*/ 2261 w 2438"/>
                <a:gd name="T65" fmla="*/ 2036 h 2583"/>
                <a:gd name="T66" fmla="*/ 2180 w 2438"/>
                <a:gd name="T67" fmla="*/ 2131 h 2583"/>
                <a:gd name="T68" fmla="*/ 2033 w 2438"/>
                <a:gd name="T69" fmla="*/ 2166 h 2583"/>
                <a:gd name="T70" fmla="*/ 1412 w 2438"/>
                <a:gd name="T71" fmla="*/ 2246 h 2583"/>
                <a:gd name="T72" fmla="*/ 1366 w 2438"/>
                <a:gd name="T73" fmla="*/ 2296 h 2583"/>
                <a:gd name="T74" fmla="*/ 1399 w 2438"/>
                <a:gd name="T75" fmla="*/ 2343 h 2583"/>
                <a:gd name="T76" fmla="*/ 1728 w 2438"/>
                <a:gd name="T77" fmla="*/ 2323 h 2583"/>
                <a:gd name="T78" fmla="*/ 2090 w 2438"/>
                <a:gd name="T79" fmla="*/ 2256 h 2583"/>
                <a:gd name="T80" fmla="*/ 2038 w 2438"/>
                <a:gd name="T81" fmla="*/ 2344 h 2583"/>
                <a:gd name="T82" fmla="*/ 1351 w 2438"/>
                <a:gd name="T83" fmla="*/ 2482 h 2583"/>
                <a:gd name="T84" fmla="*/ 480 w 2438"/>
                <a:gd name="T85" fmla="*/ 2349 h 2583"/>
                <a:gd name="T86" fmla="*/ 49 w 2438"/>
                <a:gd name="T87" fmla="*/ 2353 h 2583"/>
                <a:gd name="T88" fmla="*/ 51 w 2438"/>
                <a:gd name="T89" fmla="*/ 2449 h 2583"/>
                <a:gd name="T90" fmla="*/ 1359 w 2438"/>
                <a:gd name="T91" fmla="*/ 2577 h 2583"/>
                <a:gd name="T92" fmla="*/ 2068 w 2438"/>
                <a:gd name="T93" fmla="*/ 2435 h 2583"/>
                <a:gd name="T94" fmla="*/ 2183 w 2438"/>
                <a:gd name="T95" fmla="*/ 2230 h 2583"/>
                <a:gd name="T96" fmla="*/ 2362 w 2438"/>
                <a:gd name="T97" fmla="*/ 2052 h 2583"/>
                <a:gd name="T98" fmla="*/ 2437 w 2438"/>
                <a:gd name="T99" fmla="*/ 1837 h 2583"/>
                <a:gd name="T100" fmla="*/ 1679 w 2438"/>
                <a:gd name="T101" fmla="*/ 1577 h 2583"/>
                <a:gd name="T102" fmla="*/ 1603 w 2438"/>
                <a:gd name="T103" fmla="*/ 1429 h 2583"/>
                <a:gd name="T104" fmla="*/ 1509 w 2438"/>
                <a:gd name="T105" fmla="*/ 1235 h 2583"/>
                <a:gd name="T106" fmla="*/ 1226 w 2438"/>
                <a:gd name="T107" fmla="*/ 1339 h 2583"/>
                <a:gd name="T108" fmla="*/ 626 w 2438"/>
                <a:gd name="T109" fmla="*/ 1587 h 2583"/>
                <a:gd name="T110" fmla="*/ 397 w 2438"/>
                <a:gd name="T111" fmla="*/ 973 h 2583"/>
                <a:gd name="T112" fmla="*/ 1404 w 2438"/>
                <a:gd name="T113" fmla="*/ 102 h 2583"/>
                <a:gd name="T114" fmla="*/ 2196 w 2438"/>
                <a:gd name="T115" fmla="*/ 836 h 2583"/>
                <a:gd name="T116" fmla="*/ 1871 w 2438"/>
                <a:gd name="T117" fmla="*/ 1557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8" h="2583">
                  <a:moveTo>
                    <a:pt x="2389" y="1741"/>
                  </a:moveTo>
                  <a:cubicBezTo>
                    <a:pt x="2362" y="1720"/>
                    <a:pt x="2327" y="1709"/>
                    <a:pt x="2288" y="1708"/>
                  </a:cubicBezTo>
                  <a:cubicBezTo>
                    <a:pt x="2292" y="1693"/>
                    <a:pt x="2295" y="1678"/>
                    <a:pt x="2295" y="1663"/>
                  </a:cubicBezTo>
                  <a:cubicBezTo>
                    <a:pt x="2295" y="1628"/>
                    <a:pt x="2282" y="1592"/>
                    <a:pt x="2256" y="1566"/>
                  </a:cubicBezTo>
                  <a:cubicBezTo>
                    <a:pt x="2233" y="1542"/>
                    <a:pt x="2199" y="1528"/>
                    <a:pt x="2162" y="1525"/>
                  </a:cubicBezTo>
                  <a:cubicBezTo>
                    <a:pt x="2255" y="1373"/>
                    <a:pt x="2308" y="1195"/>
                    <a:pt x="2308" y="1004"/>
                  </a:cubicBezTo>
                  <a:cubicBezTo>
                    <a:pt x="2308" y="450"/>
                    <a:pt x="1858" y="0"/>
                    <a:pt x="1304" y="0"/>
                  </a:cubicBezTo>
                  <a:cubicBezTo>
                    <a:pt x="749" y="0"/>
                    <a:pt x="300" y="450"/>
                    <a:pt x="300" y="1004"/>
                  </a:cubicBezTo>
                  <a:cubicBezTo>
                    <a:pt x="300" y="1251"/>
                    <a:pt x="389" y="1476"/>
                    <a:pt x="537" y="1651"/>
                  </a:cubicBezTo>
                  <a:cubicBezTo>
                    <a:pt x="533" y="1654"/>
                    <a:pt x="529" y="1657"/>
                    <a:pt x="526" y="1660"/>
                  </a:cubicBezTo>
                  <a:cubicBezTo>
                    <a:pt x="53" y="1632"/>
                    <a:pt x="53" y="1632"/>
                    <a:pt x="53" y="1632"/>
                  </a:cubicBezTo>
                  <a:cubicBezTo>
                    <a:pt x="26" y="1631"/>
                    <a:pt x="3" y="1651"/>
                    <a:pt x="2" y="1677"/>
                  </a:cubicBezTo>
                  <a:cubicBezTo>
                    <a:pt x="0" y="1704"/>
                    <a:pt x="20" y="1727"/>
                    <a:pt x="47" y="1728"/>
                  </a:cubicBezTo>
                  <a:cubicBezTo>
                    <a:pt x="50" y="1728"/>
                    <a:pt x="50" y="1728"/>
                    <a:pt x="50" y="1728"/>
                  </a:cubicBezTo>
                  <a:cubicBezTo>
                    <a:pt x="539" y="1757"/>
                    <a:pt x="539" y="1757"/>
                    <a:pt x="539" y="1757"/>
                  </a:cubicBezTo>
                  <a:cubicBezTo>
                    <a:pt x="551" y="1758"/>
                    <a:pt x="564" y="1754"/>
                    <a:pt x="573" y="1745"/>
                  </a:cubicBezTo>
                  <a:cubicBezTo>
                    <a:pt x="582" y="1737"/>
                    <a:pt x="592" y="1729"/>
                    <a:pt x="602" y="1721"/>
                  </a:cubicBezTo>
                  <a:cubicBezTo>
                    <a:pt x="606" y="1718"/>
                    <a:pt x="611" y="1714"/>
                    <a:pt x="615" y="1711"/>
                  </a:cubicBezTo>
                  <a:cubicBezTo>
                    <a:pt x="624" y="1704"/>
                    <a:pt x="632" y="1698"/>
                    <a:pt x="641" y="1692"/>
                  </a:cubicBezTo>
                  <a:cubicBezTo>
                    <a:pt x="641" y="1692"/>
                    <a:pt x="641" y="1691"/>
                    <a:pt x="642" y="1691"/>
                  </a:cubicBezTo>
                  <a:cubicBezTo>
                    <a:pt x="650" y="1685"/>
                    <a:pt x="658" y="1680"/>
                    <a:pt x="667" y="1674"/>
                  </a:cubicBezTo>
                  <a:cubicBezTo>
                    <a:pt x="672" y="1671"/>
                    <a:pt x="677" y="1668"/>
                    <a:pt x="682" y="1665"/>
                  </a:cubicBezTo>
                  <a:cubicBezTo>
                    <a:pt x="738" y="1629"/>
                    <a:pt x="799" y="1598"/>
                    <a:pt x="862" y="1571"/>
                  </a:cubicBezTo>
                  <a:cubicBezTo>
                    <a:pt x="863" y="1570"/>
                    <a:pt x="864" y="1570"/>
                    <a:pt x="864" y="1569"/>
                  </a:cubicBezTo>
                  <a:cubicBezTo>
                    <a:pt x="972" y="1522"/>
                    <a:pt x="1084" y="1486"/>
                    <a:pt x="1179" y="1455"/>
                  </a:cubicBezTo>
                  <a:cubicBezTo>
                    <a:pt x="1242" y="1435"/>
                    <a:pt x="1298" y="1417"/>
                    <a:pt x="1342" y="1401"/>
                  </a:cubicBezTo>
                  <a:cubicBezTo>
                    <a:pt x="1367" y="1391"/>
                    <a:pt x="1388" y="1382"/>
                    <a:pt x="1406" y="1371"/>
                  </a:cubicBezTo>
                  <a:cubicBezTo>
                    <a:pt x="1456" y="1340"/>
                    <a:pt x="1491" y="1330"/>
                    <a:pt x="1509" y="1331"/>
                  </a:cubicBezTo>
                  <a:cubicBezTo>
                    <a:pt x="1522" y="1331"/>
                    <a:pt x="1523" y="1334"/>
                    <a:pt x="1525" y="1335"/>
                  </a:cubicBezTo>
                  <a:cubicBezTo>
                    <a:pt x="1526" y="1336"/>
                    <a:pt x="1528" y="1340"/>
                    <a:pt x="1528" y="1349"/>
                  </a:cubicBezTo>
                  <a:cubicBezTo>
                    <a:pt x="1528" y="1358"/>
                    <a:pt x="1525" y="1371"/>
                    <a:pt x="1518" y="1384"/>
                  </a:cubicBezTo>
                  <a:cubicBezTo>
                    <a:pt x="1511" y="1398"/>
                    <a:pt x="1500" y="1411"/>
                    <a:pt x="1485" y="1423"/>
                  </a:cubicBezTo>
                  <a:cubicBezTo>
                    <a:pt x="1410" y="1481"/>
                    <a:pt x="1351" y="1510"/>
                    <a:pt x="1293" y="1528"/>
                  </a:cubicBezTo>
                  <a:cubicBezTo>
                    <a:pt x="1235" y="1547"/>
                    <a:pt x="1175" y="1554"/>
                    <a:pt x="1098" y="1564"/>
                  </a:cubicBezTo>
                  <a:cubicBezTo>
                    <a:pt x="1076" y="1567"/>
                    <a:pt x="1059" y="1584"/>
                    <a:pt x="1057" y="1606"/>
                  </a:cubicBezTo>
                  <a:cubicBezTo>
                    <a:pt x="1054" y="1628"/>
                    <a:pt x="1067" y="1649"/>
                    <a:pt x="1087" y="1657"/>
                  </a:cubicBezTo>
                  <a:cubicBezTo>
                    <a:pt x="1121" y="1670"/>
                    <a:pt x="1162" y="1677"/>
                    <a:pt x="1208" y="1682"/>
                  </a:cubicBezTo>
                  <a:cubicBezTo>
                    <a:pt x="1254" y="1687"/>
                    <a:pt x="1305" y="1689"/>
                    <a:pt x="1360" y="1689"/>
                  </a:cubicBezTo>
                  <a:cubicBezTo>
                    <a:pt x="1503" y="1689"/>
                    <a:pt x="1670" y="1675"/>
                    <a:pt x="1814" y="1660"/>
                  </a:cubicBezTo>
                  <a:cubicBezTo>
                    <a:pt x="1862" y="1655"/>
                    <a:pt x="1906" y="1650"/>
                    <a:pt x="1947" y="1645"/>
                  </a:cubicBezTo>
                  <a:cubicBezTo>
                    <a:pt x="1956" y="1644"/>
                    <a:pt x="1965" y="1643"/>
                    <a:pt x="1974" y="1641"/>
                  </a:cubicBezTo>
                  <a:cubicBezTo>
                    <a:pt x="1991" y="1639"/>
                    <a:pt x="2006" y="1637"/>
                    <a:pt x="2021" y="1635"/>
                  </a:cubicBezTo>
                  <a:cubicBezTo>
                    <a:pt x="2038" y="1633"/>
                    <a:pt x="2053" y="1631"/>
                    <a:pt x="2067" y="1629"/>
                  </a:cubicBezTo>
                  <a:cubicBezTo>
                    <a:pt x="2076" y="1628"/>
                    <a:pt x="2084" y="1627"/>
                    <a:pt x="2091" y="1626"/>
                  </a:cubicBezTo>
                  <a:cubicBezTo>
                    <a:pt x="2108" y="1624"/>
                    <a:pt x="2123" y="1622"/>
                    <a:pt x="2134" y="1621"/>
                  </a:cubicBezTo>
                  <a:cubicBezTo>
                    <a:pt x="2139" y="1620"/>
                    <a:pt x="2144" y="1620"/>
                    <a:pt x="2148" y="1620"/>
                  </a:cubicBezTo>
                  <a:cubicBezTo>
                    <a:pt x="2169" y="1620"/>
                    <a:pt x="2180" y="1626"/>
                    <a:pt x="2187" y="1633"/>
                  </a:cubicBezTo>
                  <a:cubicBezTo>
                    <a:pt x="2194" y="1640"/>
                    <a:pt x="2199" y="1651"/>
                    <a:pt x="2199" y="1663"/>
                  </a:cubicBezTo>
                  <a:cubicBezTo>
                    <a:pt x="2199" y="1675"/>
                    <a:pt x="2195" y="1688"/>
                    <a:pt x="2186" y="1700"/>
                  </a:cubicBezTo>
                  <a:cubicBezTo>
                    <a:pt x="2179" y="1709"/>
                    <a:pt x="2169" y="1717"/>
                    <a:pt x="2154" y="1724"/>
                  </a:cubicBezTo>
                  <a:cubicBezTo>
                    <a:pt x="2099" y="1733"/>
                    <a:pt x="2036" y="1744"/>
                    <a:pt x="1969" y="1756"/>
                  </a:cubicBezTo>
                  <a:cubicBezTo>
                    <a:pt x="1958" y="1757"/>
                    <a:pt x="1947" y="1759"/>
                    <a:pt x="1937" y="1761"/>
                  </a:cubicBezTo>
                  <a:cubicBezTo>
                    <a:pt x="1916" y="1765"/>
                    <a:pt x="1894" y="1768"/>
                    <a:pt x="1873" y="1772"/>
                  </a:cubicBezTo>
                  <a:cubicBezTo>
                    <a:pt x="1849" y="1776"/>
                    <a:pt x="1825" y="1780"/>
                    <a:pt x="1801" y="1784"/>
                  </a:cubicBezTo>
                  <a:cubicBezTo>
                    <a:pt x="1786" y="1786"/>
                    <a:pt x="1771" y="1789"/>
                    <a:pt x="1756" y="1791"/>
                  </a:cubicBezTo>
                  <a:cubicBezTo>
                    <a:pt x="1755" y="1791"/>
                    <a:pt x="1753" y="1791"/>
                    <a:pt x="1752" y="1792"/>
                  </a:cubicBezTo>
                  <a:cubicBezTo>
                    <a:pt x="1604" y="1806"/>
                    <a:pt x="1465" y="1815"/>
                    <a:pt x="1411" y="1818"/>
                  </a:cubicBezTo>
                  <a:cubicBezTo>
                    <a:pt x="1395" y="1819"/>
                    <a:pt x="1387" y="1820"/>
                    <a:pt x="1387" y="1820"/>
                  </a:cubicBezTo>
                  <a:cubicBezTo>
                    <a:pt x="1364" y="1821"/>
                    <a:pt x="1345" y="1838"/>
                    <a:pt x="1342" y="1861"/>
                  </a:cubicBezTo>
                  <a:cubicBezTo>
                    <a:pt x="1341" y="1868"/>
                    <a:pt x="1341" y="1868"/>
                    <a:pt x="1341" y="1868"/>
                  </a:cubicBezTo>
                  <a:cubicBezTo>
                    <a:pt x="1341" y="1877"/>
                    <a:pt x="1344" y="1888"/>
                    <a:pt x="1349" y="1895"/>
                  </a:cubicBezTo>
                  <a:cubicBezTo>
                    <a:pt x="1353" y="1902"/>
                    <a:pt x="1357" y="1906"/>
                    <a:pt x="1362" y="1910"/>
                  </a:cubicBezTo>
                  <a:cubicBezTo>
                    <a:pt x="1363" y="1910"/>
                    <a:pt x="1363" y="1911"/>
                    <a:pt x="1364" y="1912"/>
                  </a:cubicBezTo>
                  <a:cubicBezTo>
                    <a:pt x="1374" y="1919"/>
                    <a:pt x="1382" y="1921"/>
                    <a:pt x="1389" y="1923"/>
                  </a:cubicBezTo>
                  <a:cubicBezTo>
                    <a:pt x="1392" y="1924"/>
                    <a:pt x="1395" y="1924"/>
                    <a:pt x="1398" y="1924"/>
                  </a:cubicBezTo>
                  <a:cubicBezTo>
                    <a:pt x="1409" y="1926"/>
                    <a:pt x="1420" y="1927"/>
                    <a:pt x="1432" y="1927"/>
                  </a:cubicBezTo>
                  <a:cubicBezTo>
                    <a:pt x="1472" y="1927"/>
                    <a:pt x="1530" y="1921"/>
                    <a:pt x="1599" y="1911"/>
                  </a:cubicBezTo>
                  <a:cubicBezTo>
                    <a:pt x="1602" y="1911"/>
                    <a:pt x="1605" y="1911"/>
                    <a:pt x="1608" y="1910"/>
                  </a:cubicBezTo>
                  <a:cubicBezTo>
                    <a:pt x="1647" y="1905"/>
                    <a:pt x="1691" y="1898"/>
                    <a:pt x="1736" y="1891"/>
                  </a:cubicBezTo>
                  <a:cubicBezTo>
                    <a:pt x="1745" y="1890"/>
                    <a:pt x="1754" y="1889"/>
                    <a:pt x="1764" y="1887"/>
                  </a:cubicBezTo>
                  <a:cubicBezTo>
                    <a:pt x="1771" y="1886"/>
                    <a:pt x="1778" y="1885"/>
                    <a:pt x="1786" y="1885"/>
                  </a:cubicBezTo>
                  <a:cubicBezTo>
                    <a:pt x="1843" y="1879"/>
                    <a:pt x="1901" y="1872"/>
                    <a:pt x="1955" y="1864"/>
                  </a:cubicBezTo>
                  <a:cubicBezTo>
                    <a:pt x="2038" y="1852"/>
                    <a:pt x="2112" y="1839"/>
                    <a:pt x="2168" y="1822"/>
                  </a:cubicBezTo>
                  <a:cubicBezTo>
                    <a:pt x="2171" y="1821"/>
                    <a:pt x="2175" y="1819"/>
                    <a:pt x="2178" y="1818"/>
                  </a:cubicBezTo>
                  <a:cubicBezTo>
                    <a:pt x="2208" y="1813"/>
                    <a:pt x="2236" y="1808"/>
                    <a:pt x="2259" y="1805"/>
                  </a:cubicBezTo>
                  <a:cubicBezTo>
                    <a:pt x="2267" y="1804"/>
                    <a:pt x="2274" y="1803"/>
                    <a:pt x="2281" y="1803"/>
                  </a:cubicBezTo>
                  <a:cubicBezTo>
                    <a:pt x="2305" y="1803"/>
                    <a:pt x="2322" y="1810"/>
                    <a:pt x="2330" y="1817"/>
                  </a:cubicBezTo>
                  <a:cubicBezTo>
                    <a:pt x="2339" y="1824"/>
                    <a:pt x="2341" y="1830"/>
                    <a:pt x="2341" y="1837"/>
                  </a:cubicBezTo>
                  <a:cubicBezTo>
                    <a:pt x="2341" y="1842"/>
                    <a:pt x="2340" y="1848"/>
                    <a:pt x="2335" y="1857"/>
                  </a:cubicBezTo>
                  <a:cubicBezTo>
                    <a:pt x="2330" y="1865"/>
                    <a:pt x="2321" y="1876"/>
                    <a:pt x="2307" y="1887"/>
                  </a:cubicBezTo>
                  <a:cubicBezTo>
                    <a:pt x="2284" y="1904"/>
                    <a:pt x="2248" y="1922"/>
                    <a:pt x="2197" y="1937"/>
                  </a:cubicBezTo>
                  <a:cubicBezTo>
                    <a:pt x="2094" y="1954"/>
                    <a:pt x="1978" y="1973"/>
                    <a:pt x="1867" y="1990"/>
                  </a:cubicBezTo>
                  <a:cubicBezTo>
                    <a:pt x="1722" y="2007"/>
                    <a:pt x="1573" y="2022"/>
                    <a:pt x="1484" y="2029"/>
                  </a:cubicBezTo>
                  <a:cubicBezTo>
                    <a:pt x="1434" y="2034"/>
                    <a:pt x="1403" y="2036"/>
                    <a:pt x="1403" y="2036"/>
                  </a:cubicBezTo>
                  <a:cubicBezTo>
                    <a:pt x="1393" y="2037"/>
                    <a:pt x="1383" y="2041"/>
                    <a:pt x="1375" y="2048"/>
                  </a:cubicBezTo>
                  <a:cubicBezTo>
                    <a:pt x="1372" y="2050"/>
                    <a:pt x="1369" y="2054"/>
                    <a:pt x="1365" y="2060"/>
                  </a:cubicBezTo>
                  <a:cubicBezTo>
                    <a:pt x="1361" y="2065"/>
                    <a:pt x="1356" y="2075"/>
                    <a:pt x="1356" y="2088"/>
                  </a:cubicBezTo>
                  <a:cubicBezTo>
                    <a:pt x="1356" y="2099"/>
                    <a:pt x="1361" y="2110"/>
                    <a:pt x="1366" y="2117"/>
                  </a:cubicBezTo>
                  <a:cubicBezTo>
                    <a:pt x="1372" y="2125"/>
                    <a:pt x="1378" y="2129"/>
                    <a:pt x="1382" y="2131"/>
                  </a:cubicBezTo>
                  <a:cubicBezTo>
                    <a:pt x="1391" y="2136"/>
                    <a:pt x="1397" y="2137"/>
                    <a:pt x="1402" y="2139"/>
                  </a:cubicBezTo>
                  <a:cubicBezTo>
                    <a:pt x="1412" y="2140"/>
                    <a:pt x="1420" y="2141"/>
                    <a:pt x="1429" y="2141"/>
                  </a:cubicBezTo>
                  <a:cubicBezTo>
                    <a:pt x="1459" y="2141"/>
                    <a:pt x="1504" y="2136"/>
                    <a:pt x="1560" y="2130"/>
                  </a:cubicBezTo>
                  <a:cubicBezTo>
                    <a:pt x="1617" y="2123"/>
                    <a:pt x="1685" y="2114"/>
                    <a:pt x="1759" y="2103"/>
                  </a:cubicBezTo>
                  <a:cubicBezTo>
                    <a:pt x="1798" y="2097"/>
                    <a:pt x="1838" y="2091"/>
                    <a:pt x="1879" y="2085"/>
                  </a:cubicBezTo>
                  <a:cubicBezTo>
                    <a:pt x="1984" y="2072"/>
                    <a:pt x="2087" y="2058"/>
                    <a:pt x="2168" y="2042"/>
                  </a:cubicBezTo>
                  <a:cubicBezTo>
                    <a:pt x="2185" y="2039"/>
                    <a:pt x="2202" y="2035"/>
                    <a:pt x="2218" y="2031"/>
                  </a:cubicBezTo>
                  <a:cubicBezTo>
                    <a:pt x="2218" y="2031"/>
                    <a:pt x="2219" y="2030"/>
                    <a:pt x="2220" y="2030"/>
                  </a:cubicBezTo>
                  <a:cubicBezTo>
                    <a:pt x="2226" y="2029"/>
                    <a:pt x="2231" y="2029"/>
                    <a:pt x="2235" y="2029"/>
                  </a:cubicBezTo>
                  <a:cubicBezTo>
                    <a:pt x="2251" y="2029"/>
                    <a:pt x="2257" y="2033"/>
                    <a:pt x="2261" y="2036"/>
                  </a:cubicBezTo>
                  <a:cubicBezTo>
                    <a:pt x="2264" y="2040"/>
                    <a:pt x="2266" y="2044"/>
                    <a:pt x="2266" y="2052"/>
                  </a:cubicBezTo>
                  <a:cubicBezTo>
                    <a:pt x="2266" y="2061"/>
                    <a:pt x="2262" y="2075"/>
                    <a:pt x="2249" y="2090"/>
                  </a:cubicBezTo>
                  <a:cubicBezTo>
                    <a:pt x="2236" y="2104"/>
                    <a:pt x="2214" y="2120"/>
                    <a:pt x="2180" y="2131"/>
                  </a:cubicBezTo>
                  <a:cubicBezTo>
                    <a:pt x="2148" y="2141"/>
                    <a:pt x="2110" y="2150"/>
                    <a:pt x="2069" y="2159"/>
                  </a:cubicBezTo>
                  <a:cubicBezTo>
                    <a:pt x="2059" y="2160"/>
                    <a:pt x="2048" y="2162"/>
                    <a:pt x="2038" y="2165"/>
                  </a:cubicBezTo>
                  <a:cubicBezTo>
                    <a:pt x="2036" y="2165"/>
                    <a:pt x="2034" y="2166"/>
                    <a:pt x="2033" y="2166"/>
                  </a:cubicBezTo>
                  <a:cubicBezTo>
                    <a:pt x="1950" y="2183"/>
                    <a:pt x="1858" y="2197"/>
                    <a:pt x="1770" y="2208"/>
                  </a:cubicBezTo>
                  <a:cubicBezTo>
                    <a:pt x="1622" y="2228"/>
                    <a:pt x="1488" y="2240"/>
                    <a:pt x="1435" y="2244"/>
                  </a:cubicBezTo>
                  <a:cubicBezTo>
                    <a:pt x="1420" y="2245"/>
                    <a:pt x="1412" y="2246"/>
                    <a:pt x="1412" y="2246"/>
                  </a:cubicBezTo>
                  <a:cubicBezTo>
                    <a:pt x="1403" y="2247"/>
                    <a:pt x="1395" y="2250"/>
                    <a:pt x="1387" y="2255"/>
                  </a:cubicBezTo>
                  <a:cubicBezTo>
                    <a:pt x="1384" y="2258"/>
                    <a:pt x="1380" y="2261"/>
                    <a:pt x="1376" y="2267"/>
                  </a:cubicBezTo>
                  <a:cubicBezTo>
                    <a:pt x="1372" y="2272"/>
                    <a:pt x="1366" y="2283"/>
                    <a:pt x="1366" y="2296"/>
                  </a:cubicBezTo>
                  <a:cubicBezTo>
                    <a:pt x="1366" y="2304"/>
                    <a:pt x="1369" y="2313"/>
                    <a:pt x="1372" y="2319"/>
                  </a:cubicBezTo>
                  <a:cubicBezTo>
                    <a:pt x="1376" y="2325"/>
                    <a:pt x="1380" y="2330"/>
                    <a:pt x="1383" y="2333"/>
                  </a:cubicBezTo>
                  <a:cubicBezTo>
                    <a:pt x="1390" y="2339"/>
                    <a:pt x="1395" y="2341"/>
                    <a:pt x="1399" y="2343"/>
                  </a:cubicBezTo>
                  <a:cubicBezTo>
                    <a:pt x="1407" y="2345"/>
                    <a:pt x="1412" y="2346"/>
                    <a:pt x="1417" y="2347"/>
                  </a:cubicBezTo>
                  <a:cubicBezTo>
                    <a:pt x="1426" y="2348"/>
                    <a:pt x="1435" y="2348"/>
                    <a:pt x="1446" y="2348"/>
                  </a:cubicBezTo>
                  <a:cubicBezTo>
                    <a:pt x="1502" y="2348"/>
                    <a:pt x="1609" y="2339"/>
                    <a:pt x="1728" y="2323"/>
                  </a:cubicBezTo>
                  <a:cubicBezTo>
                    <a:pt x="1841" y="2308"/>
                    <a:pt x="1963" y="2287"/>
                    <a:pt x="2055" y="2260"/>
                  </a:cubicBezTo>
                  <a:cubicBezTo>
                    <a:pt x="2065" y="2258"/>
                    <a:pt x="2074" y="2256"/>
                    <a:pt x="2083" y="2254"/>
                  </a:cubicBezTo>
                  <a:cubicBezTo>
                    <a:pt x="2090" y="2254"/>
                    <a:pt x="2089" y="2255"/>
                    <a:pt x="2090" y="2256"/>
                  </a:cubicBezTo>
                  <a:cubicBezTo>
                    <a:pt x="2092" y="2257"/>
                    <a:pt x="2094" y="2263"/>
                    <a:pt x="2094" y="2272"/>
                  </a:cubicBezTo>
                  <a:cubicBezTo>
                    <a:pt x="2095" y="2284"/>
                    <a:pt x="2090" y="2299"/>
                    <a:pt x="2081" y="2313"/>
                  </a:cubicBezTo>
                  <a:cubicBezTo>
                    <a:pt x="2071" y="2326"/>
                    <a:pt x="2058" y="2337"/>
                    <a:pt x="2038" y="2344"/>
                  </a:cubicBezTo>
                  <a:cubicBezTo>
                    <a:pt x="1958" y="2370"/>
                    <a:pt x="1849" y="2395"/>
                    <a:pt x="1742" y="2417"/>
                  </a:cubicBezTo>
                  <a:cubicBezTo>
                    <a:pt x="1635" y="2438"/>
                    <a:pt x="1529" y="2457"/>
                    <a:pt x="1453" y="2468"/>
                  </a:cubicBezTo>
                  <a:cubicBezTo>
                    <a:pt x="1402" y="2476"/>
                    <a:pt x="1364" y="2481"/>
                    <a:pt x="1351" y="2482"/>
                  </a:cubicBezTo>
                  <a:cubicBezTo>
                    <a:pt x="1303" y="2486"/>
                    <a:pt x="1256" y="2487"/>
                    <a:pt x="1210" y="2487"/>
                  </a:cubicBezTo>
                  <a:cubicBezTo>
                    <a:pt x="810" y="2488"/>
                    <a:pt x="496" y="2356"/>
                    <a:pt x="481" y="2349"/>
                  </a:cubicBezTo>
                  <a:cubicBezTo>
                    <a:pt x="480" y="2349"/>
                    <a:pt x="480" y="2349"/>
                    <a:pt x="480" y="2349"/>
                  </a:cubicBezTo>
                  <a:cubicBezTo>
                    <a:pt x="473" y="2346"/>
                    <a:pt x="467" y="2345"/>
                    <a:pt x="460" y="2345"/>
                  </a:cubicBezTo>
                  <a:cubicBezTo>
                    <a:pt x="50" y="2353"/>
                    <a:pt x="50" y="2353"/>
                    <a:pt x="50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49" y="2353"/>
                    <a:pt x="49" y="2353"/>
                    <a:pt x="49" y="2353"/>
                  </a:cubicBezTo>
                  <a:cubicBezTo>
                    <a:pt x="22" y="2353"/>
                    <a:pt x="1" y="2375"/>
                    <a:pt x="2" y="2402"/>
                  </a:cubicBezTo>
                  <a:cubicBezTo>
                    <a:pt x="2" y="2428"/>
                    <a:pt x="24" y="2449"/>
                    <a:pt x="51" y="2449"/>
                  </a:cubicBezTo>
                  <a:cubicBezTo>
                    <a:pt x="452" y="2441"/>
                    <a:pt x="452" y="2441"/>
                    <a:pt x="452" y="2441"/>
                  </a:cubicBezTo>
                  <a:cubicBezTo>
                    <a:pt x="508" y="2464"/>
                    <a:pt x="816" y="2583"/>
                    <a:pt x="1210" y="2583"/>
                  </a:cubicBezTo>
                  <a:cubicBezTo>
                    <a:pt x="1258" y="2583"/>
                    <a:pt x="1308" y="2581"/>
                    <a:pt x="1359" y="2577"/>
                  </a:cubicBezTo>
                  <a:cubicBezTo>
                    <a:pt x="1378" y="2576"/>
                    <a:pt x="1415" y="2571"/>
                    <a:pt x="1467" y="2563"/>
                  </a:cubicBezTo>
                  <a:cubicBezTo>
                    <a:pt x="1519" y="2555"/>
                    <a:pt x="1584" y="2544"/>
                    <a:pt x="1654" y="2532"/>
                  </a:cubicBezTo>
                  <a:cubicBezTo>
                    <a:pt x="1794" y="2506"/>
                    <a:pt x="1953" y="2472"/>
                    <a:pt x="2068" y="2435"/>
                  </a:cubicBezTo>
                  <a:cubicBezTo>
                    <a:pt x="2108" y="2422"/>
                    <a:pt x="2139" y="2397"/>
                    <a:pt x="2159" y="2368"/>
                  </a:cubicBezTo>
                  <a:cubicBezTo>
                    <a:pt x="2180" y="2338"/>
                    <a:pt x="2190" y="2305"/>
                    <a:pt x="2190" y="2272"/>
                  </a:cubicBezTo>
                  <a:cubicBezTo>
                    <a:pt x="2190" y="2258"/>
                    <a:pt x="2188" y="2244"/>
                    <a:pt x="2183" y="2230"/>
                  </a:cubicBezTo>
                  <a:cubicBezTo>
                    <a:pt x="2192" y="2227"/>
                    <a:pt x="2201" y="2225"/>
                    <a:pt x="2209" y="2222"/>
                  </a:cubicBezTo>
                  <a:cubicBezTo>
                    <a:pt x="2257" y="2207"/>
                    <a:pt x="2295" y="2183"/>
                    <a:pt x="2321" y="2153"/>
                  </a:cubicBezTo>
                  <a:cubicBezTo>
                    <a:pt x="2348" y="2123"/>
                    <a:pt x="2362" y="2088"/>
                    <a:pt x="2362" y="2052"/>
                  </a:cubicBezTo>
                  <a:cubicBezTo>
                    <a:pt x="2362" y="2027"/>
                    <a:pt x="2354" y="2002"/>
                    <a:pt x="2339" y="1981"/>
                  </a:cubicBezTo>
                  <a:cubicBezTo>
                    <a:pt x="2374" y="1959"/>
                    <a:pt x="2401" y="1934"/>
                    <a:pt x="2418" y="1905"/>
                  </a:cubicBezTo>
                  <a:cubicBezTo>
                    <a:pt x="2431" y="1884"/>
                    <a:pt x="2437" y="1860"/>
                    <a:pt x="2437" y="1837"/>
                  </a:cubicBezTo>
                  <a:cubicBezTo>
                    <a:pt x="2438" y="1799"/>
                    <a:pt x="2418" y="1763"/>
                    <a:pt x="2389" y="1741"/>
                  </a:cubicBezTo>
                  <a:close/>
                  <a:moveTo>
                    <a:pt x="1804" y="1565"/>
                  </a:moveTo>
                  <a:cubicBezTo>
                    <a:pt x="1764" y="1569"/>
                    <a:pt x="1721" y="1573"/>
                    <a:pt x="1679" y="1577"/>
                  </a:cubicBezTo>
                  <a:cubicBezTo>
                    <a:pt x="1581" y="1585"/>
                    <a:pt x="1482" y="1592"/>
                    <a:pt x="1391" y="1593"/>
                  </a:cubicBezTo>
                  <a:cubicBezTo>
                    <a:pt x="1439" y="1571"/>
                    <a:pt x="1489" y="1541"/>
                    <a:pt x="1544" y="1499"/>
                  </a:cubicBezTo>
                  <a:cubicBezTo>
                    <a:pt x="1569" y="1479"/>
                    <a:pt x="1589" y="1455"/>
                    <a:pt x="1603" y="1429"/>
                  </a:cubicBezTo>
                  <a:cubicBezTo>
                    <a:pt x="1617" y="1404"/>
                    <a:pt x="1624" y="1376"/>
                    <a:pt x="1624" y="1349"/>
                  </a:cubicBezTo>
                  <a:cubicBezTo>
                    <a:pt x="1624" y="1321"/>
                    <a:pt x="1616" y="1292"/>
                    <a:pt x="1595" y="1269"/>
                  </a:cubicBezTo>
                  <a:cubicBezTo>
                    <a:pt x="1573" y="1246"/>
                    <a:pt x="1541" y="1234"/>
                    <a:pt x="1509" y="1235"/>
                  </a:cubicBezTo>
                  <a:cubicBezTo>
                    <a:pt x="1463" y="1235"/>
                    <a:pt x="1414" y="1253"/>
                    <a:pt x="1355" y="1289"/>
                  </a:cubicBezTo>
                  <a:cubicBezTo>
                    <a:pt x="1347" y="1295"/>
                    <a:pt x="1330" y="1303"/>
                    <a:pt x="1307" y="1311"/>
                  </a:cubicBezTo>
                  <a:cubicBezTo>
                    <a:pt x="1285" y="1320"/>
                    <a:pt x="1257" y="1329"/>
                    <a:pt x="1226" y="1339"/>
                  </a:cubicBezTo>
                  <a:cubicBezTo>
                    <a:pt x="1163" y="1360"/>
                    <a:pt x="1085" y="1384"/>
                    <a:pt x="1002" y="1413"/>
                  </a:cubicBezTo>
                  <a:cubicBezTo>
                    <a:pt x="985" y="1419"/>
                    <a:pt x="968" y="1425"/>
                    <a:pt x="950" y="1432"/>
                  </a:cubicBezTo>
                  <a:cubicBezTo>
                    <a:pt x="841" y="1472"/>
                    <a:pt x="727" y="1522"/>
                    <a:pt x="626" y="1587"/>
                  </a:cubicBezTo>
                  <a:cubicBezTo>
                    <a:pt x="622" y="1589"/>
                    <a:pt x="618" y="1592"/>
                    <a:pt x="614" y="1594"/>
                  </a:cubicBezTo>
                  <a:cubicBezTo>
                    <a:pt x="478" y="1435"/>
                    <a:pt x="396" y="1230"/>
                    <a:pt x="396" y="1004"/>
                  </a:cubicBezTo>
                  <a:cubicBezTo>
                    <a:pt x="396" y="994"/>
                    <a:pt x="396" y="984"/>
                    <a:pt x="397" y="973"/>
                  </a:cubicBezTo>
                  <a:cubicBezTo>
                    <a:pt x="405" y="735"/>
                    <a:pt x="504" y="520"/>
                    <a:pt x="662" y="362"/>
                  </a:cubicBezTo>
                  <a:cubicBezTo>
                    <a:pt x="826" y="198"/>
                    <a:pt x="1053" y="96"/>
                    <a:pt x="1304" y="96"/>
                  </a:cubicBezTo>
                  <a:cubicBezTo>
                    <a:pt x="1338" y="96"/>
                    <a:pt x="1371" y="98"/>
                    <a:pt x="1404" y="102"/>
                  </a:cubicBezTo>
                  <a:cubicBezTo>
                    <a:pt x="1499" y="112"/>
                    <a:pt x="1589" y="137"/>
                    <a:pt x="1673" y="175"/>
                  </a:cubicBezTo>
                  <a:cubicBezTo>
                    <a:pt x="1775" y="220"/>
                    <a:pt x="1868" y="284"/>
                    <a:pt x="1946" y="362"/>
                  </a:cubicBezTo>
                  <a:cubicBezTo>
                    <a:pt x="2072" y="489"/>
                    <a:pt x="2161" y="652"/>
                    <a:pt x="2196" y="836"/>
                  </a:cubicBezTo>
                  <a:cubicBezTo>
                    <a:pt x="2206" y="890"/>
                    <a:pt x="2212" y="946"/>
                    <a:pt x="2212" y="1004"/>
                  </a:cubicBezTo>
                  <a:cubicBezTo>
                    <a:pt x="2212" y="1203"/>
                    <a:pt x="2148" y="1387"/>
                    <a:pt x="2039" y="1536"/>
                  </a:cubicBezTo>
                  <a:cubicBezTo>
                    <a:pt x="1993" y="1542"/>
                    <a:pt x="1935" y="1550"/>
                    <a:pt x="1871" y="1557"/>
                  </a:cubicBezTo>
                  <a:cubicBezTo>
                    <a:pt x="1849" y="1560"/>
                    <a:pt x="1827" y="1562"/>
                    <a:pt x="1804" y="1565"/>
                  </a:cubicBezTo>
                  <a:close/>
                </a:path>
              </a:pathLst>
            </a:custGeom>
            <a:solidFill>
              <a:srgbClr val="363E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0015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176153" y="1566000"/>
            <a:ext cx="499265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470029" y="1566000"/>
            <a:ext cx="499265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60D663-4070-4DC3-A5C4-D6B33796F043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594744C-1C9E-456A-8D67-22E1851F3E12}"/>
              </a:ext>
            </a:extLst>
          </p:cNvPr>
          <p:cNvSpPr>
            <a:spLocks noGrp="1" noSelect="1"/>
          </p:cNvSpPr>
          <p:nvPr>
            <p:ph type="pic" sz="quarter" idx="14" hasCustomPrompt="1"/>
          </p:nvPr>
        </p:nvSpPr>
        <p:spPr bwMode="gray">
          <a:xfrm>
            <a:off x="6985918" y="1636395"/>
            <a:ext cx="4536591" cy="38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[afbeelding]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8" hasCustomPrompt="1"/>
          </p:nvPr>
        </p:nvSpPr>
        <p:spPr bwMode="gray">
          <a:xfrm>
            <a:off x="1176153" y="1566000"/>
            <a:ext cx="5640735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42128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  <a:endParaRPr lang="nl-NL"/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B34A6AE4-8200-4865-BEE1-9168995B5931}"/>
              </a:ext>
            </a:extLst>
          </p:cNvPr>
          <p:cNvSpPr>
            <a:spLocks noGrp="1" noSelect="1"/>
          </p:cNvSpPr>
          <p:nvPr>
            <p:ph type="chart" sz="quarter" idx="15" hasCustomPrompt="1"/>
          </p:nvPr>
        </p:nvSpPr>
        <p:spPr bwMode="gray">
          <a:xfrm>
            <a:off x="6985910" y="1636396"/>
            <a:ext cx="4532374" cy="2422688"/>
          </a:xfrm>
          <a:noFill/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[grafiek]</a:t>
            </a:r>
          </a:p>
        </p:txBody>
      </p:sp>
      <p:sp>
        <p:nvSpPr>
          <p:cNvPr id="11" name="***Tijdelijke aanduiding voor tekst 10"/>
          <p:cNvSpPr>
            <a:spLocks noGrp="1" noSelect="1"/>
          </p:cNvSpPr>
          <p:nvPr>
            <p:ph type="body" sz="quarter" idx="19" hasCustomPrompt="1"/>
          </p:nvPr>
        </p:nvSpPr>
        <p:spPr bwMode="gray">
          <a:xfrm>
            <a:off x="1176153" y="1566000"/>
            <a:ext cx="5640735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95422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1"/>
              <a:t>[Naam] - [maand] [jaar]</a:t>
            </a:r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222339CF-66E1-44C6-9FF9-C2926C70472F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1179137" y="6043619"/>
            <a:ext cx="10339147" cy="9525"/>
          </a:xfrm>
          <a:prstGeom prst="rect">
            <a:avLst/>
          </a:prstGeom>
          <a:solidFill>
            <a:srgbClr val="009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2BEB66F9-C846-472E-8314-B58EB88A414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179137" y="6043619"/>
            <a:ext cx="10339147" cy="9525"/>
          </a:xfrm>
          <a:custGeom>
            <a:avLst/>
            <a:gdLst>
              <a:gd name="T0" fmla="*/ 0 w 4884"/>
              <a:gd name="T1" fmla="*/ 0 h 6"/>
              <a:gd name="T2" fmla="*/ 4884 w 4884"/>
              <a:gd name="T3" fmla="*/ 0 h 6"/>
              <a:gd name="T4" fmla="*/ 4884 w 4884"/>
              <a:gd name="T5" fmla="*/ 6 h 6"/>
              <a:gd name="T6" fmla="*/ 0 w 4884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4" h="6">
                <a:moveTo>
                  <a:pt x="0" y="0"/>
                </a:moveTo>
                <a:lnTo>
                  <a:pt x="4884" y="0"/>
                </a:lnTo>
                <a:lnTo>
                  <a:pt x="4884" y="6"/>
                </a:lnTo>
                <a:lnTo>
                  <a:pt x="0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/>
          </a:p>
        </p:txBody>
      </p:sp>
      <p:sp>
        <p:nvSpPr>
          <p:cNvPr id="6" name="Tijdelijke aanduiding voor dianummer 5"/>
          <p:cNvSpPr>
            <a:spLocks noGrp="1" noSelect="1"/>
          </p:cNvSpPr>
          <p:nvPr userDrawn="1">
            <p:ph type="sldNum" sz="quarter" idx="4"/>
          </p:nvPr>
        </p:nvSpPr>
        <p:spPr bwMode="gray">
          <a:xfrm>
            <a:off x="971671" y="6239138"/>
            <a:ext cx="4083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  <p:sp>
        <p:nvSpPr>
          <p:cNvPr id="2" name="Tijdelijke aanduiding voor titel 1"/>
          <p:cNvSpPr>
            <a:spLocks noGrp="1" noSelect="1"/>
          </p:cNvSpPr>
          <p:nvPr userDrawn="1">
            <p:ph type="title"/>
          </p:nvPr>
        </p:nvSpPr>
        <p:spPr bwMode="gray">
          <a:xfrm>
            <a:off x="1189342" y="476250"/>
            <a:ext cx="10273338" cy="843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 userDrawn="1">
            <p:ph type="body" idx="1"/>
          </p:nvPr>
        </p:nvSpPr>
        <p:spPr bwMode="gray">
          <a:xfrm>
            <a:off x="1174904" y="1567190"/>
            <a:ext cx="1027333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JU-LEVEL4=Opsomming 4e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JU-LEVEL7=Inspring 1e niveau</a:t>
            </a:r>
          </a:p>
          <a:p>
            <a:pPr lvl="7"/>
            <a:r>
              <a:rPr lang="nl-NL" noProof="1"/>
              <a:t>JU-LEVEL8=Inspring 2e niveau</a:t>
            </a:r>
          </a:p>
          <a:p>
            <a:pPr lvl="8"/>
            <a:r>
              <a:rPr lang="nl-NL" noProof="1"/>
              <a:t>JU-LEVEL9=Nummering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 userDrawn="1">
            <p:ph type="dt" sz="half" idx="2"/>
          </p:nvPr>
        </p:nvSpPr>
        <p:spPr bwMode="gray">
          <a:xfrm>
            <a:off x="8991563" y="6237533"/>
            <a:ext cx="178646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 userDrawn="1">
            <p:ph type="ftr" sz="quarter" idx="3"/>
          </p:nvPr>
        </p:nvSpPr>
        <p:spPr bwMode="gray">
          <a:xfrm>
            <a:off x="1787495" y="6237533"/>
            <a:ext cx="508017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[Naam] - [maand] [jaar]</a:t>
            </a:r>
          </a:p>
        </p:txBody>
      </p:sp>
      <p:sp>
        <p:nvSpPr>
          <p:cNvPr id="24" name="Freeform 5" hidden="1">
            <a:extLst>
              <a:ext uri="{FF2B5EF4-FFF2-40B4-BE49-F238E27FC236}">
                <a16:creationId xmlns:a16="http://schemas.microsoft.com/office/drawing/2014/main" id="{CCA4E644-5235-47FC-9058-4D9D3D52648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24819" y="0"/>
            <a:ext cx="1174904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5A552BE-A002-4667-BB54-5639F31E2ACD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18612" y="0"/>
            <a:ext cx="881063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ECBA6882-FCB2-4D0F-A5CA-3573F5155117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1002573" y="6157921"/>
            <a:ext cx="501650" cy="360363"/>
            <a:chOff x="5125" y="3879"/>
            <a:chExt cx="316" cy="22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36AB5ED-1EE1-42E1-B27E-791B488CE4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55" y="3951"/>
              <a:ext cx="86" cy="75"/>
            </a:xfrm>
            <a:custGeom>
              <a:avLst/>
              <a:gdLst>
                <a:gd name="T0" fmla="*/ 64 w 86"/>
                <a:gd name="T1" fmla="*/ 0 h 75"/>
                <a:gd name="T2" fmla="*/ 0 w 86"/>
                <a:gd name="T3" fmla="*/ 75 h 75"/>
                <a:gd name="T4" fmla="*/ 86 w 86"/>
                <a:gd name="T5" fmla="*/ 75 h 75"/>
                <a:gd name="T6" fmla="*/ 64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64" y="0"/>
                  </a:moveTo>
                  <a:lnTo>
                    <a:pt x="0" y="75"/>
                  </a:lnTo>
                  <a:lnTo>
                    <a:pt x="86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74A30AA-32E6-48EF-B4EB-F8D08F8E52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4" y="3879"/>
              <a:ext cx="175" cy="227"/>
            </a:xfrm>
            <a:custGeom>
              <a:avLst/>
              <a:gdLst>
                <a:gd name="T0" fmla="*/ 236 w 876"/>
                <a:gd name="T1" fmla="*/ 1134 h 1134"/>
                <a:gd name="T2" fmla="*/ 743 w 876"/>
                <a:gd name="T3" fmla="*/ 567 h 1134"/>
                <a:gd name="T4" fmla="*/ 720 w 876"/>
                <a:gd name="T5" fmla="*/ 0 h 1134"/>
                <a:gd name="T6" fmla="*/ 484 w 876"/>
                <a:gd name="T7" fmla="*/ 0 h 1134"/>
                <a:gd name="T8" fmla="*/ 507 w 876"/>
                <a:gd name="T9" fmla="*/ 567 h 1134"/>
                <a:gd name="T10" fmla="*/ 0 w 876"/>
                <a:gd name="T11" fmla="*/ 1134 h 1134"/>
                <a:gd name="T12" fmla="*/ 236 w 876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1134">
                  <a:moveTo>
                    <a:pt x="236" y="1134"/>
                  </a:moveTo>
                  <a:cubicBezTo>
                    <a:pt x="450" y="1134"/>
                    <a:pt x="668" y="770"/>
                    <a:pt x="743" y="567"/>
                  </a:cubicBezTo>
                  <a:cubicBezTo>
                    <a:pt x="817" y="363"/>
                    <a:pt x="876" y="39"/>
                    <a:pt x="720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640" y="39"/>
                    <a:pt x="581" y="363"/>
                    <a:pt x="507" y="567"/>
                  </a:cubicBezTo>
                  <a:cubicBezTo>
                    <a:pt x="432" y="770"/>
                    <a:pt x="213" y="1134"/>
                    <a:pt x="0" y="1134"/>
                  </a:cubicBezTo>
                  <a:lnTo>
                    <a:pt x="236" y="1134"/>
                  </a:lnTo>
                  <a:close/>
                </a:path>
              </a:pathLst>
            </a:custGeom>
            <a:blipFill>
              <a:blip r:embed="rId11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0E06EAF-8EF5-416B-98DB-E5E1489BA18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25" y="3879"/>
              <a:ext cx="126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2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024839B-EE2F-4D49-B853-FDF8D95FC92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21" y="3879"/>
              <a:ext cx="127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3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F3A113FB-FC9A-456E-A1F3-77A27DA669F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99" y="4037"/>
              <a:ext cx="120" cy="69"/>
            </a:xfrm>
            <a:custGeom>
              <a:avLst/>
              <a:gdLst>
                <a:gd name="T0" fmla="*/ 355 w 598"/>
                <a:gd name="T1" fmla="*/ 0 h 342"/>
                <a:gd name="T2" fmla="*/ 0 w 598"/>
                <a:gd name="T3" fmla="*/ 342 h 342"/>
                <a:gd name="T4" fmla="*/ 242 w 598"/>
                <a:gd name="T5" fmla="*/ 342 h 342"/>
                <a:gd name="T6" fmla="*/ 598 w 598"/>
                <a:gd name="T7" fmla="*/ 0 h 342"/>
                <a:gd name="T8" fmla="*/ 355 w 59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355" y="0"/>
                  </a:moveTo>
                  <a:cubicBezTo>
                    <a:pt x="295" y="201"/>
                    <a:pt x="159" y="342"/>
                    <a:pt x="0" y="342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402" y="342"/>
                    <a:pt x="538" y="201"/>
                    <a:pt x="598" y="0"/>
                  </a:cubicBezTo>
                  <a:lnTo>
                    <a:pt x="355" y="0"/>
                  </a:lnTo>
                  <a:close/>
                </a:path>
              </a:pathLst>
            </a:custGeom>
            <a:blipFill>
              <a:blip r:embed="rId14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7" r:id="rId3"/>
    <p:sldLayoutId id="2147483710" r:id="rId4"/>
    <p:sldLayoutId id="2147483711" r:id="rId5"/>
    <p:sldLayoutId id="2147483715" r:id="rId6"/>
    <p:sldLayoutId id="2147483716" r:id="rId7"/>
    <p:sldLayoutId id="2147483713" r:id="rId8"/>
    <p:sldLayoutId id="2147483714" r:id="rId9"/>
  </p:sldLayoutIdLst>
  <p:hf hdr="0" ftr="0" dt="0"/>
  <p:txStyles>
    <p:titleStyle>
      <a:lvl1pPr algn="l" defTabSz="816512" rtl="0" eaLnBrk="1" latinLnBrk="0" hangingPunct="1">
        <a:spcBef>
          <a:spcPct val="0"/>
        </a:spcBef>
        <a:buNone/>
        <a:defRPr sz="2800" b="1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81651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00000"/>
        <a:buFont typeface="Calibri" panose="020F0502020204030204" pitchFamily="34" charset="0"/>
        <a:buChar char="◦"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3pPr>
      <a:lvl4pPr marL="921600" marR="0" indent="-230400" algn="l" defTabSz="81651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4pPr>
      <a:lvl5pPr marL="0" indent="0" algn="l" defTabSz="816512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lang="nl-NL" sz="1800" b="1" u="none" kern="1200" baseline="0" noProof="1" smtClean="0">
          <a:solidFill>
            <a:srgbClr val="009EE0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0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0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00" indent="-46080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 typeface="+mj-lt"/>
        <a:buAutoNum type="arabicPeriod"/>
        <a:defRPr lang="nl-NL" sz="1800" kern="120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7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12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69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25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81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36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93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5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0.tif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0.tif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36.sv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3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microsoft.com/office/2007/relationships/hdphoto" Target="../media/hdphoto1.wdp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3.png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42.svg"/><Relationship Id="rId5" Type="http://schemas.openxmlformats.org/officeDocument/2006/relationships/image" Target="../media/image18.svg"/><Relationship Id="rId15" Type="http://schemas.openxmlformats.org/officeDocument/2006/relationships/image" Target="../media/image45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plant, bloem, Tuintafel, buitenshuis&#10;&#10;Automatisch gegenereerde beschrijving">
            <a:extLst>
              <a:ext uri="{FF2B5EF4-FFF2-40B4-BE49-F238E27FC236}">
                <a16:creationId xmlns:a16="http://schemas.microsoft.com/office/drawing/2014/main" id="{C84446CE-0DE1-4644-410E-FA4AE53D7F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945" b="26945"/>
          <a:stretch>
            <a:fillRect/>
          </a:stretch>
        </p:blipFill>
        <p:spPr/>
      </p:pic>
      <p:pic>
        <p:nvPicPr>
          <p:cNvPr id="11" name="Tijdelijke aanduiding voor afbeelding 10" descr="Afbeelding met gebouw, kas, buitenshuis, plant&#10;&#10;Automatisch gegenereerde beschrijving">
            <a:extLst>
              <a:ext uri="{FF2B5EF4-FFF2-40B4-BE49-F238E27FC236}">
                <a16:creationId xmlns:a16="http://schemas.microsoft.com/office/drawing/2014/main" id="{069BA24B-BBCB-6A55-F8BF-1B24F10B8B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584" b="21584"/>
          <a:stretch>
            <a:fillRect/>
          </a:stretch>
        </p:blipFill>
        <p:spPr/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8B1D9B82-A78B-EBCF-87BB-3F645F02A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746" y="2049480"/>
            <a:ext cx="5281392" cy="905026"/>
          </a:xfrm>
        </p:spPr>
        <p:txBody>
          <a:bodyPr/>
          <a:lstStyle/>
          <a:p>
            <a:r>
              <a:rPr lang="nl-NL"/>
              <a:t>Duurzaam voedsel voor Den Haag</a:t>
            </a:r>
          </a:p>
        </p:txBody>
      </p:sp>
      <p:sp>
        <p:nvSpPr>
          <p:cNvPr id="8" name="Ondertitel 6">
            <a:extLst>
              <a:ext uri="{FF2B5EF4-FFF2-40B4-BE49-F238E27FC236}">
                <a16:creationId xmlns:a16="http://schemas.microsoft.com/office/drawing/2014/main" id="{5878E628-EE4D-FB6D-5F3F-F934CDA58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424" y="3107120"/>
            <a:ext cx="5301714" cy="491145"/>
          </a:xfrm>
        </p:spPr>
        <p:txBody>
          <a:bodyPr/>
          <a:lstStyle/>
          <a:p>
            <a:r>
              <a:rPr lang="nl-NL" dirty="0"/>
              <a:t>Stadsgesprek mei 2023</a:t>
            </a:r>
          </a:p>
        </p:txBody>
      </p:sp>
    </p:spTree>
    <p:extLst>
      <p:ext uri="{BB962C8B-B14F-4D97-AF65-F5344CB8AC3E}">
        <p14:creationId xmlns:p14="http://schemas.microsoft.com/office/powerpoint/2010/main" val="38604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Uit het seizoen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329" y="1353688"/>
            <a:ext cx="8724008" cy="504438"/>
          </a:xfrm>
        </p:spPr>
        <p:txBody>
          <a:bodyPr/>
          <a:lstStyle/>
          <a:p>
            <a:r>
              <a:rPr lang="nl-NL" dirty="0"/>
              <a:t>Factoren die bepalend zijn voor milieu-impact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10</a:t>
            </a:fld>
            <a:endParaRPr lang="nl-NL" noProof="1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10CAAA5-E126-CD78-9F24-1759B3DB4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48"/>
          <a:stretch/>
        </p:blipFill>
        <p:spPr bwMode="auto">
          <a:xfrm>
            <a:off x="2509923" y="3595544"/>
            <a:ext cx="5650921" cy="3305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691DDD2D-0C9F-07B6-243D-F40EF6407B89}"/>
              </a:ext>
            </a:extLst>
          </p:cNvPr>
          <p:cNvGrpSpPr/>
          <p:nvPr/>
        </p:nvGrpSpPr>
        <p:grpSpPr>
          <a:xfrm>
            <a:off x="1379971" y="1924545"/>
            <a:ext cx="9762074" cy="1454539"/>
            <a:chOff x="1379971" y="1924545"/>
            <a:chExt cx="9762074" cy="1454539"/>
          </a:xfrm>
        </p:grpSpPr>
        <p:pic>
          <p:nvPicPr>
            <p:cNvPr id="7" name="Graphic 6" descr="Maandkalender met effen opvulling">
              <a:extLst>
                <a:ext uri="{FF2B5EF4-FFF2-40B4-BE49-F238E27FC236}">
                  <a16:creationId xmlns:a16="http://schemas.microsoft.com/office/drawing/2014/main" id="{983FC002-D21E-477C-C559-DFC2863D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9971" y="2150332"/>
              <a:ext cx="1228752" cy="1228752"/>
            </a:xfrm>
            <a:prstGeom prst="rect">
              <a:avLst/>
            </a:prstGeom>
          </p:spPr>
        </p:pic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0DB88CBD-2235-9492-D00F-217EF0D7C2CF}"/>
                </a:ext>
              </a:extLst>
            </p:cNvPr>
            <p:cNvGrpSpPr/>
            <p:nvPr/>
          </p:nvGrpSpPr>
          <p:grpSpPr>
            <a:xfrm>
              <a:off x="1560612" y="1924545"/>
              <a:ext cx="9575086" cy="1390741"/>
              <a:chOff x="1560612" y="1924545"/>
              <a:chExt cx="9575086" cy="1390741"/>
            </a:xfrm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ECFAC1DD-F0E2-F03C-793D-039519303FED}"/>
                  </a:ext>
                </a:extLst>
              </p:cNvPr>
              <p:cNvSpPr/>
              <p:nvPr/>
            </p:nvSpPr>
            <p:spPr>
              <a:xfrm>
                <a:off x="7208081" y="2274382"/>
                <a:ext cx="2313753" cy="97729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A4266BB9-6B95-3150-37D5-25FEE7A38881}"/>
                  </a:ext>
                </a:extLst>
              </p:cNvPr>
              <p:cNvSpPr/>
              <p:nvPr/>
            </p:nvSpPr>
            <p:spPr>
              <a:xfrm>
                <a:off x="4587486" y="2207865"/>
                <a:ext cx="2578858" cy="1053854"/>
              </a:xfrm>
              <a:prstGeom prst="ellipse">
                <a:avLst/>
              </a:prstGeom>
              <a:solidFill>
                <a:srgbClr val="A9A9A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9" name="Graphic 8" descr="Kaart met speld silhouet">
                <a:extLst>
                  <a:ext uri="{FF2B5EF4-FFF2-40B4-BE49-F238E27FC236}">
                    <a16:creationId xmlns:a16="http://schemas.microsoft.com/office/drawing/2014/main" id="{452C350D-C363-E955-B283-50793A4FD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19647" y="2210775"/>
                <a:ext cx="1104511" cy="1104511"/>
              </a:xfrm>
              <a:prstGeom prst="rect">
                <a:avLst/>
              </a:prstGeom>
            </p:spPr>
          </p:pic>
          <p:pic>
            <p:nvPicPr>
              <p:cNvPr id="13" name="Graphic 12" descr="Vertrekken met effen opvulling">
                <a:extLst>
                  <a:ext uri="{FF2B5EF4-FFF2-40B4-BE49-F238E27FC236}">
                    <a16:creationId xmlns:a16="http://schemas.microsoft.com/office/drawing/2014/main" id="{F2E0688E-A9CB-8CC1-9DC2-A8853B574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40217" y="2500408"/>
                <a:ext cx="595167" cy="595167"/>
              </a:xfrm>
              <a:prstGeom prst="rect">
                <a:avLst/>
              </a:prstGeom>
            </p:spPr>
          </p:pic>
          <p:pic>
            <p:nvPicPr>
              <p:cNvPr id="15" name="Graphic 14" descr="Vracht met effen opvulling">
                <a:extLst>
                  <a:ext uri="{FF2B5EF4-FFF2-40B4-BE49-F238E27FC236}">
                    <a16:creationId xmlns:a16="http://schemas.microsoft.com/office/drawing/2014/main" id="{9C2E4612-0F0F-2806-47E7-B278F77A5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11439" y="2467134"/>
                <a:ext cx="595167" cy="595167"/>
              </a:xfrm>
              <a:prstGeom prst="rect">
                <a:avLst/>
              </a:prstGeom>
            </p:spPr>
          </p:pic>
          <p:pic>
            <p:nvPicPr>
              <p:cNvPr id="17" name="Graphic 16" descr="Vrachtwagen met effen opvulling">
                <a:extLst>
                  <a:ext uri="{FF2B5EF4-FFF2-40B4-BE49-F238E27FC236}">
                    <a16:creationId xmlns:a16="http://schemas.microsoft.com/office/drawing/2014/main" id="{3F5B3B6F-3C4E-7235-A085-D98A21B94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92750" y="2493885"/>
                <a:ext cx="595167" cy="595167"/>
              </a:xfrm>
              <a:prstGeom prst="rect">
                <a:avLst/>
              </a:prstGeom>
            </p:spPr>
          </p:pic>
          <p:pic>
            <p:nvPicPr>
              <p:cNvPr id="19" name="Graphic 18" descr="Route tussen twee spelden, met een pad met effen opvulling">
                <a:extLst>
                  <a:ext uri="{FF2B5EF4-FFF2-40B4-BE49-F238E27FC236}">
                    <a16:creationId xmlns:a16="http://schemas.microsoft.com/office/drawing/2014/main" id="{F9E1A43C-92A3-0574-D200-6AAE42214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34579" y="236026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Landbouw met effen opvulling">
                <a:extLst>
                  <a:ext uri="{FF2B5EF4-FFF2-40B4-BE49-F238E27FC236}">
                    <a16:creationId xmlns:a16="http://schemas.microsoft.com/office/drawing/2014/main" id="{CD7176AE-9496-1729-BCEA-ECAC00B53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420695" y="2580563"/>
                <a:ext cx="567314" cy="567314"/>
              </a:xfrm>
              <a:prstGeom prst="rect">
                <a:avLst/>
              </a:prstGeom>
            </p:spPr>
          </p:pic>
          <p:pic>
            <p:nvPicPr>
              <p:cNvPr id="1027" name="Picture 3" descr="De bronafbeelding bekijken">
                <a:extLst>
                  <a:ext uri="{FF2B5EF4-FFF2-40B4-BE49-F238E27FC236}">
                    <a16:creationId xmlns:a16="http://schemas.microsoft.com/office/drawing/2014/main" id="{81878610-F95D-C577-25A3-859281DF3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355" b="95687" l="2077" r="98243">
                            <a14:foregroundMark x1="38978" y1="28435" x2="38978" y2="28435"/>
                            <a14:foregroundMark x1="26038" y1="57188" x2="26038" y2="58535"/>
                            <a14:foregroundMark x1="51757" y1="68371" x2="51757" y2="68371"/>
                            <a14:foregroundMark x1="94888" y1="64217" x2="94888" y2="64217"/>
                            <a14:foregroundMark x1="6390" y1="41214" x2="4313" y2="61182"/>
                            <a14:foregroundMark x1="27284" y1="90824" x2="29553" y2="92492"/>
                            <a14:foregroundMark x1="26713" y1="90404" x2="27260" y2="90806"/>
                            <a14:foregroundMark x1="5431" y1="74760" x2="6924" y2="75857"/>
                            <a14:foregroundMark x1="29553" y1="92492" x2="84984" y2="94089"/>
                            <a14:foregroundMark x1="84984" y1="94089" x2="89826" y2="90492"/>
                            <a14:foregroundMark x1="29393" y1="30831" x2="29393" y2="30831"/>
                            <a14:foregroundMark x1="28914" y1="32428" x2="28914" y2="32428"/>
                            <a14:foregroundMark x1="19968" y1="35463" x2="28435" y2="35463"/>
                            <a14:foregroundMark x1="45687" y1="28754" x2="11661" y2="40735"/>
                            <a14:foregroundMark x1="45687" y1="21885" x2="73323" y2="33866"/>
                            <a14:foregroundMark x1="91388" y1="50001" x2="94249" y2="52556"/>
                            <a14:foregroundMark x1="73323" y1="33866" x2="88356" y2="47293"/>
                            <a14:foregroundMark x1="94249" y1="52556" x2="97444" y2="91534"/>
                            <a14:foregroundMark x1="4792" y1="61182" x2="4952" y2="89936"/>
                            <a14:foregroundMark x1="27019" y1="91554" x2="83387" y2="95687"/>
                            <a14:foregroundMark x1="18452" y1="90926" x2="26990" y2="91552"/>
                            <a14:foregroundMark x1="4952" y1="89936" x2="7988" y2="90159"/>
                            <a14:foregroundMark x1="6791" y1="75856" x2="2236" y2="66134"/>
                            <a14:foregroundMark x1="15335" y1="94089" x2="14987" y2="93346"/>
                            <a14:foregroundMark x1="2236" y1="66134" x2="2236" y2="54313"/>
                            <a14:foregroundMark x1="26837" y1="48562" x2="26837" y2="48562"/>
                            <a14:foregroundMark x1="24760" y1="51757" x2="24760" y2="51757"/>
                            <a14:foregroundMark x1="22684" y1="60064" x2="22684" y2="60064"/>
                            <a14:foregroundMark x1="24722" y1="58722" x2="24760" y2="57508"/>
                            <a14:foregroundMark x1="24281" y1="72684" x2="24613" y2="62161"/>
                            <a14:foregroundMark x1="23642" y1="82109" x2="23642" y2="73163"/>
                            <a14:foregroundMark x1="47764" y1="83067" x2="47764" y2="59585"/>
                            <a14:foregroundMark x1="48243" y1="59585" x2="50319" y2="50639"/>
                            <a14:foregroundMark x1="73323" y1="85783" x2="72843" y2="63738"/>
                            <a14:foregroundMark x1="72364" y1="62780" x2="72843" y2="55911"/>
                            <a14:foregroundMark x1="78622" y1="50506" x2="82268" y2="47604"/>
                            <a14:foregroundMark x1="74441" y1="53834" x2="75242" y2="53197"/>
                            <a14:foregroundMark x1="65016" y1="60064" x2="69649" y2="66454"/>
                            <a14:foregroundMark x1="82001" y1="14525" x2="81150" y2="13099"/>
                            <a14:foregroundMark x1="86647" y1="22309" x2="85699" y2="20719"/>
                            <a14:foregroundMark x1="85463" y1="29529" x2="85463" y2="25605"/>
                            <a14:foregroundMark x1="81320" y1="25452" x2="81616" y2="25375"/>
                            <a14:foregroundMark x1="76677" y1="7668" x2="78594" y2="8946"/>
                            <a14:foregroundMark x1="86422" y1="3514" x2="85942" y2="5911"/>
                            <a14:foregroundMark x1="92812" y1="9105" x2="94249" y2="8307"/>
                            <a14:foregroundMark x1="96006" y1="16294" x2="98243" y2="16294"/>
                            <a14:foregroundMark x1="92971" y1="23323" x2="94569" y2="24281"/>
                            <a14:foregroundMark x1="77157" y1="23802" x2="79073" y2="23003"/>
                            <a14:foregroundMark x1="74601" y1="15176" x2="75879" y2="15176"/>
                            <a14:backgroundMark x1="49361" y1="39137" x2="49361" y2="39137"/>
                            <a14:backgroundMark x1="44569" y1="39137" x2="42971" y2="44888"/>
                            <a14:backgroundMark x1="35144" y1="61182" x2="37220" y2="62141"/>
                            <a14:backgroundMark x1="14856" y1="85144" x2="12141" y2="84665"/>
                            <a14:backgroundMark x1="11661" y1="63259" x2="11661" y2="69968"/>
                            <a14:backgroundMark x1="17891" y1="86262" x2="11182" y2="83067"/>
                            <a14:backgroundMark x1="13259" y1="80990" x2="19968" y2="83067"/>
                            <a14:backgroundMark x1="19489" y1="87380" x2="23642" y2="88339"/>
                            <a14:backgroundMark x1="12141" y1="79393" x2="11182" y2="82588"/>
                            <a14:backgroundMark x1="9585" y1="79393" x2="9585" y2="79393"/>
                            <a14:backgroundMark x1="9585" y1="82354" x2="9585" y2="83067"/>
                            <a14:backgroundMark x1="9585" y1="76837" x2="9585" y2="81280"/>
                            <a14:backgroundMark x1="52396" y1="68530" x2="52396" y2="68530"/>
                            <a14:backgroundMark x1="50958" y1="68530" x2="50958" y2="68530"/>
                            <a14:backgroundMark x1="81470" y1="25240" x2="81470" y2="25240"/>
                            <a14:backgroundMark x1="81949" y1="24281" x2="81789" y2="25399"/>
                            <a14:backgroundMark x1="80032" y1="25719" x2="81150" y2="25719"/>
                            <a14:backgroundMark x1="84984" y1="31629" x2="85623" y2="31629"/>
                            <a14:backgroundMark x1="80032" y1="26997" x2="80032" y2="26358"/>
                            <a14:backgroundMark x1="78594" y1="26198" x2="78435" y2="26997"/>
                            <a14:backgroundMark x1="84665" y1="24601" x2="86102" y2="24601"/>
                            <a14:backgroundMark x1="84824" y1="31629" x2="86102" y2="31629"/>
                            <a14:backgroundMark x1="90096" y1="48403" x2="89936" y2="49840"/>
                            <a14:backgroundMark x1="88179" y1="47444" x2="89457" y2="48562"/>
                            <a14:backgroundMark x1="75879" y1="52556" x2="75879" y2="52556"/>
                            <a14:backgroundMark x1="76518" y1="53355" x2="77157" y2="52716"/>
                            <a14:backgroundMark x1="78115" y1="51118" x2="77796" y2="51597"/>
                            <a14:backgroundMark x1="76837" y1="53355" x2="78115" y2="51757"/>
                            <a14:backgroundMark x1="78435" y1="51438" x2="75240" y2="53195"/>
                            <a14:backgroundMark x1="25399" y1="58626" x2="25879" y2="61981"/>
                            <a14:backgroundMark x1="13419" y1="87859" x2="8307" y2="80192"/>
                            <a14:backgroundMark x1="9105" y1="87859" x2="14856" y2="89297"/>
                            <a14:backgroundMark x1="8786" y1="75879" x2="8626" y2="89457"/>
                            <a14:backgroundMark x1="13738" y1="91054" x2="18371" y2="91054"/>
                            <a14:backgroundMark x1="19169" y1="84665" x2="19649" y2="86741"/>
                            <a14:backgroundMark x1="26997" y1="91534" x2="27316" y2="90735"/>
                            <a14:backgroundMark x1="90735" y1="89137" x2="90575" y2="90575"/>
                            <a14:backgroundMark x1="84185" y1="14058" x2="84984" y2="17732"/>
                            <a14:backgroundMark x1="83706" y1="18211" x2="84824" y2="19010"/>
                            <a14:backgroundMark x1="84665" y1="19489" x2="86422" y2="19649"/>
                            <a14:backgroundMark x1="78914" y1="26518" x2="80192" y2="26358"/>
                            <a14:backgroundMark x1="84665" y1="30351" x2="86262" y2="313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903" y="2563471"/>
                <a:ext cx="558155" cy="55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Rechte verbindingslijn met pijl 23">
                <a:extLst>
                  <a:ext uri="{FF2B5EF4-FFF2-40B4-BE49-F238E27FC236}">
                    <a16:creationId xmlns:a16="http://schemas.microsoft.com/office/drawing/2014/main" id="{4D3AE932-3131-6263-3C0D-EF2DD1ABD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0442" y="2763031"/>
                <a:ext cx="410924" cy="1677"/>
              </a:xfrm>
              <a:prstGeom prst="straightConnector1">
                <a:avLst/>
              </a:prstGeom>
              <a:ln w="19050">
                <a:solidFill>
                  <a:srgbClr val="A6A6A6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Verbindingslijn: gekromd 27">
                <a:extLst>
                  <a:ext uri="{FF2B5EF4-FFF2-40B4-BE49-F238E27FC236}">
                    <a16:creationId xmlns:a16="http://schemas.microsoft.com/office/drawing/2014/main" id="{1D7DF6E4-3E7E-EDD3-11BF-3CBB9DFFEBC3}"/>
                  </a:ext>
                </a:extLst>
              </p:cNvPr>
              <p:cNvCxnSpPr>
                <a:cxnSpLocks/>
                <a:stCxn id="9" idx="3"/>
                <a:endCxn id="25" idx="0"/>
              </p:cNvCxnSpPr>
              <p:nvPr/>
            </p:nvCxnSpPr>
            <p:spPr>
              <a:xfrm flipV="1">
                <a:off x="4124158" y="2207865"/>
                <a:ext cx="1752757" cy="555166"/>
              </a:xfrm>
              <a:prstGeom prst="curvedConnector4">
                <a:avLst>
                  <a:gd name="adj1" fmla="val 8435"/>
                  <a:gd name="adj2" fmla="val 112353"/>
                </a:avLst>
              </a:prstGeom>
              <a:ln>
                <a:solidFill>
                  <a:srgbClr val="A6A6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Verbindingslijn: gekromd 31">
                <a:extLst>
                  <a:ext uri="{FF2B5EF4-FFF2-40B4-BE49-F238E27FC236}">
                    <a16:creationId xmlns:a16="http://schemas.microsoft.com/office/drawing/2014/main" id="{74F80B0D-8EA8-2659-CE5E-E0C4C719EE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3840" y="2274382"/>
                <a:ext cx="4240800" cy="488649"/>
              </a:xfrm>
              <a:prstGeom prst="curvedConnector4">
                <a:avLst>
                  <a:gd name="adj1" fmla="val 1501"/>
                  <a:gd name="adj2" fmla="val 169156"/>
                </a:avLst>
              </a:prstGeom>
              <a:ln>
                <a:solidFill>
                  <a:srgbClr val="C0D73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Verbindingslijn: gekromd 37">
                <a:extLst>
                  <a:ext uri="{FF2B5EF4-FFF2-40B4-BE49-F238E27FC236}">
                    <a16:creationId xmlns:a16="http://schemas.microsoft.com/office/drawing/2014/main" id="{8F259EDB-FA73-70B0-359D-E14F342C8F33}"/>
                  </a:ext>
                </a:extLst>
              </p:cNvPr>
              <p:cNvCxnSpPr>
                <a:cxnSpLocks/>
                <a:stCxn id="9" idx="3"/>
                <a:endCxn id="50" idx="0"/>
              </p:cNvCxnSpPr>
              <p:nvPr/>
            </p:nvCxnSpPr>
            <p:spPr>
              <a:xfrm flipV="1">
                <a:off x="4124158" y="2287147"/>
                <a:ext cx="6409358" cy="475884"/>
              </a:xfrm>
              <a:prstGeom prst="curvedConnector4">
                <a:avLst>
                  <a:gd name="adj1" fmla="val -946"/>
                  <a:gd name="adj2" fmla="val 208919"/>
                </a:avLst>
              </a:prstGeom>
              <a:ln>
                <a:solidFill>
                  <a:srgbClr val="A6A6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6CF8983-045F-BB00-953B-21175040DE87}"/>
                  </a:ext>
                </a:extLst>
              </p:cNvPr>
              <p:cNvSpPr txBox="1"/>
              <p:nvPr/>
            </p:nvSpPr>
            <p:spPr>
              <a:xfrm>
                <a:off x="1560612" y="1924545"/>
                <a:ext cx="9067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 dirty="0"/>
                  <a:t>Tijd van het jaar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1C3153E4-B605-05EE-1D9B-131B45B19A0B}"/>
                  </a:ext>
                </a:extLst>
              </p:cNvPr>
              <p:cNvSpPr txBox="1"/>
              <p:nvPr/>
            </p:nvSpPr>
            <p:spPr>
              <a:xfrm>
                <a:off x="3098195" y="2090500"/>
                <a:ext cx="90678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Herkomst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5609389A-69E1-58D7-1A4E-9AF8E28DD9AF}"/>
                  </a:ext>
                </a:extLst>
              </p:cNvPr>
              <p:cNvSpPr txBox="1"/>
              <p:nvPr/>
            </p:nvSpPr>
            <p:spPr>
              <a:xfrm>
                <a:off x="5277242" y="2375571"/>
                <a:ext cx="12043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Transportmiddel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691D179-74D4-B9D9-FD6B-8D08CFF88641}"/>
                  </a:ext>
                </a:extLst>
              </p:cNvPr>
              <p:cNvSpPr txBox="1"/>
              <p:nvPr/>
            </p:nvSpPr>
            <p:spPr>
              <a:xfrm>
                <a:off x="7818513" y="2339775"/>
                <a:ext cx="12043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Teeltwijze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B98D7982-BEAA-74F4-F9B3-7A50F54DCB9E}"/>
                  </a:ext>
                </a:extLst>
              </p:cNvPr>
              <p:cNvSpPr txBox="1"/>
              <p:nvPr/>
            </p:nvSpPr>
            <p:spPr>
              <a:xfrm>
                <a:off x="9931334" y="2287147"/>
                <a:ext cx="12043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Transportafstand</a:t>
                </a:r>
              </a:p>
            </p:txBody>
          </p:sp>
        </p:grpSp>
        <p:pic>
          <p:nvPicPr>
            <p:cNvPr id="8" name="Afbeelding 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5F94A3F-44E0-8F54-FEC3-860AF0E1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912026" y="3147922"/>
              <a:ext cx="230019" cy="163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5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Verspilling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326" y="1567190"/>
            <a:ext cx="4821274" cy="4320000"/>
          </a:xfrm>
        </p:spPr>
        <p:txBody>
          <a:bodyPr/>
          <a:lstStyle/>
          <a:p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Waar vindt verspilling plaats?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Consumenten (33%)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Voedselverwerkers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Boeren, vissers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Horeca, supermarkten</a:t>
            </a:r>
          </a:p>
          <a:p>
            <a:endParaRPr lang="nl-NL"/>
          </a:p>
          <a:p>
            <a:r>
              <a:rPr lang="nl-NL"/>
              <a:t>Redenen voor verspilling (bij consumenten)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Te veel eten bereiden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Restanten die niet meer worden geconsumeerd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Verkeerde bewaarwijze</a:t>
            </a:r>
          </a:p>
          <a:p>
            <a:pPr marL="573300" lvl="1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Houdbaarheidsdatum verstreken</a:t>
            </a:r>
          </a:p>
          <a:p>
            <a:pPr marL="573300" lvl="1" indent="-342900">
              <a:buFont typeface="+mj-lt"/>
              <a:buAutoNum type="arabicPeriod"/>
            </a:pPr>
            <a:endParaRPr lang="nl-NL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lvl="1"/>
            <a:endParaRPr lang="nl-NL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11</a:t>
            </a:fld>
            <a:endParaRPr lang="nl-NL" noProof="1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8E560B1-8B1B-E35D-512B-5606007B299B}"/>
              </a:ext>
            </a:extLst>
          </p:cNvPr>
          <p:cNvGrpSpPr/>
          <p:nvPr/>
        </p:nvGrpSpPr>
        <p:grpSpPr>
          <a:xfrm>
            <a:off x="606864" y="1567190"/>
            <a:ext cx="6003821" cy="2664199"/>
            <a:chOff x="0" y="0"/>
            <a:chExt cx="4499991" cy="2717800"/>
          </a:xfrm>
        </p:grpSpPr>
        <p:graphicFrame>
          <p:nvGraphicFramePr>
            <p:cNvPr id="7" name="Grafiek 6">
              <a:extLst>
                <a:ext uri="{FF2B5EF4-FFF2-40B4-BE49-F238E27FC236}">
                  <a16:creationId xmlns:a16="http://schemas.microsoft.com/office/drawing/2014/main" id="{A75B4632-4711-8A34-FAA9-34831AC08BAF}"/>
                </a:ext>
              </a:extLst>
            </p:cNvPr>
            <p:cNvGraphicFramePr/>
            <p:nvPr/>
          </p:nvGraphicFramePr>
          <p:xfrm>
            <a:off x="0" y="0"/>
            <a:ext cx="4499991" cy="271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99ABC7D0-92BA-3A04-2508-8ADBB933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791" y="2400300"/>
              <a:ext cx="241300" cy="241300"/>
            </a:xfrm>
            <a:prstGeom prst="rect">
              <a:avLst/>
            </a:prstGeom>
          </p:spPr>
        </p:pic>
      </p:grpSp>
      <p:sp>
        <p:nvSpPr>
          <p:cNvPr id="9" name="Ovaal 8">
            <a:extLst>
              <a:ext uri="{FF2B5EF4-FFF2-40B4-BE49-F238E27FC236}">
                <a16:creationId xmlns:a16="http://schemas.microsoft.com/office/drawing/2014/main" id="{32DDDFAC-F573-54D6-94AE-D435307F5E59}"/>
              </a:ext>
            </a:extLst>
          </p:cNvPr>
          <p:cNvSpPr/>
          <p:nvPr/>
        </p:nvSpPr>
        <p:spPr>
          <a:xfrm>
            <a:off x="606056" y="2360428"/>
            <a:ext cx="1286539" cy="382772"/>
          </a:xfrm>
          <a:prstGeom prst="ellips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C3BA2BDD-7FBE-07D5-5F6E-C1ACFA7489B5}"/>
              </a:ext>
            </a:extLst>
          </p:cNvPr>
          <p:cNvCxnSpPr>
            <a:cxnSpLocks/>
            <a:stCxn id="9" idx="2"/>
            <a:endCxn id="14" idx="1"/>
          </p:cNvCxnSpPr>
          <p:nvPr/>
        </p:nvCxnSpPr>
        <p:spPr>
          <a:xfrm rot="10800000" flipH="1" flipV="1">
            <a:off x="606055" y="2551813"/>
            <a:ext cx="139289" cy="2451159"/>
          </a:xfrm>
          <a:prstGeom prst="bentConnector3">
            <a:avLst>
              <a:gd name="adj1" fmla="val -95418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DA07D77D-993B-F58B-7C6B-D135B6DCA56F}"/>
              </a:ext>
            </a:extLst>
          </p:cNvPr>
          <p:cNvSpPr txBox="1"/>
          <p:nvPr/>
        </p:nvSpPr>
        <p:spPr>
          <a:xfrm>
            <a:off x="745345" y="4731488"/>
            <a:ext cx="3305659" cy="542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>
                <a:solidFill>
                  <a:schemeClr val="accent3"/>
                </a:solidFill>
              </a:rPr>
              <a:t>Streven van de Nederlandse overheid en SDG</a:t>
            </a:r>
          </a:p>
        </p:txBody>
      </p:sp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E172C8A8-CD60-415B-DF96-61C71B50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701" y="4884110"/>
            <a:ext cx="780693" cy="7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9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atroon, voedsel, kunst">
            <a:extLst>
              <a:ext uri="{FF2B5EF4-FFF2-40B4-BE49-F238E27FC236}">
                <a16:creationId xmlns:a16="http://schemas.microsoft.com/office/drawing/2014/main" id="{D3FA6125-A000-7EEF-A93B-BB2E98568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3432"/>
          <a:stretch/>
        </p:blipFill>
        <p:spPr>
          <a:xfrm>
            <a:off x="0" y="-614384"/>
            <a:ext cx="12193588" cy="15671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8730EA-7623-E1AF-A4DA-E0186F99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04" y="632061"/>
            <a:ext cx="10273338" cy="843268"/>
          </a:xfrm>
        </p:spPr>
        <p:txBody>
          <a:bodyPr/>
          <a:lstStyle/>
          <a:p>
            <a:r>
              <a:rPr lang="nl-NL" dirty="0"/>
              <a:t>Aanbevelingen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1C1D75-8911-51A5-D818-84BEB5121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04" y="1567190"/>
            <a:ext cx="10787710" cy="2534030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(Greep uit alle aanbevelingen)</a:t>
            </a:r>
          </a:p>
          <a:p>
            <a:r>
              <a:rPr lang="nl-NL" dirty="0"/>
              <a:t>Eiwittransitieproject samen met de supermarkten </a:t>
            </a:r>
            <a:br>
              <a:rPr lang="nl-NL" dirty="0"/>
            </a:br>
            <a:r>
              <a:rPr lang="nl-NL" dirty="0"/>
              <a:t>(nu eten we 40% plantaardig eiwit, AH heeft als doel 60% en Jumbo 50%</a:t>
            </a: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Eiwittransitie traject samen met de lokale horeca </a:t>
            </a:r>
            <a:br>
              <a:rPr lang="nl-NL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</a:br>
            <a:r>
              <a:rPr lang="nl-NL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(Gemeente heeft al invloed op Horeca en Horeca relatief dierlijk)</a:t>
            </a:r>
            <a:endParaRPr lang="nl-NL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Trainingen ‘Goed en duurzaam eten met weinig geld’</a:t>
            </a:r>
          </a:p>
          <a:p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Omgevingswet als kans voor meer ruimte voor lokale voedselinitiatieven</a:t>
            </a:r>
          </a:p>
          <a:p>
            <a:r>
              <a:rPr lang="nl-NL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P</a:t>
            </a:r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roject externe kosten in de catering (duurzaam voedsel goedkoper, niet duurzaam voedsel duurder).</a:t>
            </a:r>
          </a:p>
          <a:p>
            <a:r>
              <a:rPr lang="nl-NL" dirty="0"/>
              <a:t>Pleidooi invoeren </a:t>
            </a:r>
            <a:r>
              <a:rPr lang="nl-NL" dirty="0" err="1"/>
              <a:t>Ecoscore</a:t>
            </a:r>
            <a:r>
              <a:rPr lang="nl-NL" dirty="0"/>
              <a:t> in Nederland (vergelijkbaar met </a:t>
            </a:r>
            <a:r>
              <a:rPr lang="nl-NL" dirty="0" err="1"/>
              <a:t>Nutriscore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45BBBD-66D7-53EE-70E2-C118D6E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839E50C-1E2C-F215-65A2-73FAA370A6C7}"/>
              </a:ext>
            </a:extLst>
          </p:cNvPr>
          <p:cNvSpPr txBox="1">
            <a:spLocks/>
          </p:cNvSpPr>
          <p:nvPr/>
        </p:nvSpPr>
        <p:spPr bwMode="gray">
          <a:xfrm>
            <a:off x="1174904" y="5069372"/>
            <a:ext cx="10273338" cy="106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lang="nl-NL" sz="1800" b="0" u="none" kern="1200" baseline="0" noProof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3pPr>
            <a:lvl4pPr marL="921600" marR="0" indent="-230400" algn="l" defTabSz="81651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nl-NL" sz="1800" b="0" u="none" kern="1200" baseline="0" noProof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4pPr>
            <a:lvl5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lang="nl-NL" sz="1800" b="1" u="none" kern="1200" baseline="0" noProof="1" smtClean="0">
                <a:solidFill>
                  <a:srgbClr val="009EE0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5pPr>
            <a:lvl6pPr marL="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80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00" indent="-460800" algn="l" defTabSz="816512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Font typeface="+mj-lt"/>
              <a:buAutoNum type="arabicPeriod"/>
              <a:defRPr lang="nl-NL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nl-NL" b="1" dirty="0">
                <a:solidFill>
                  <a:schemeClr val="accent2"/>
                </a:solidFill>
              </a:rPr>
              <a:t>Brainstorm samen met Ons Eten</a:t>
            </a:r>
          </a:p>
          <a:p>
            <a:pPr lvl="0"/>
            <a:r>
              <a:rPr lang="nl-NL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Brede range van verduurzamingsopties te vinden in het rapport…</a:t>
            </a:r>
          </a:p>
        </p:txBody>
      </p:sp>
    </p:spTree>
    <p:extLst>
      <p:ext uri="{BB962C8B-B14F-4D97-AF65-F5344CB8AC3E}">
        <p14:creationId xmlns:p14="http://schemas.microsoft.com/office/powerpoint/2010/main" val="263325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7274C-5CAE-8C5B-97AD-1F77840C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Eye Openers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EA986-E676-2C81-DB2F-0858C7B1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 dirty="0"/>
          </a:p>
          <a:p>
            <a:pPr lvl="1"/>
            <a:r>
              <a:rPr lang="nl-NL" dirty="0"/>
              <a:t>Milieudruk verpakking gemiddeld 20 a 30 maal minder dan voedsel in verpakking. 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Eiwitten in brood worden vaak onderschat, 20% van onze eiwitinname komt uit brood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Transport via vliegtuig heeft grote impact, anders valt het mee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Groente en fruit uit de kas hebben relatief grote impact (gasverbruik)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Ook tussen dierlijke producten groot verschil. Veel liever kip dan rund.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89BB4B-5644-CD19-388C-E6307933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41795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B7667-6482-6A71-4F4E-15933C5E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Hoofdconclusies: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98A39-A643-59A0-6029-DEAFE45BF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03" y="1567190"/>
            <a:ext cx="10844271" cy="4320000"/>
          </a:xfrm>
        </p:spPr>
        <p:txBody>
          <a:bodyPr/>
          <a:lstStyle/>
          <a:p>
            <a:r>
              <a:rPr lang="nl-NL" dirty="0"/>
              <a:t>Het overgrote deel van ons voedsel komt via de supermarkt </a:t>
            </a:r>
            <a:br>
              <a:rPr lang="nl-NL" dirty="0"/>
            </a:br>
            <a:r>
              <a:rPr lang="nl-NL" dirty="0"/>
              <a:t>(de 2 grootste zeggen sterk te willen verduurzamen, hou ze daar aan, werk samen!)</a:t>
            </a:r>
          </a:p>
          <a:p>
            <a:endParaRPr lang="nl-NL" dirty="0"/>
          </a:p>
          <a:p>
            <a:r>
              <a:rPr lang="nl-NL" dirty="0"/>
              <a:t>Het overgrote deel van de milieudruk komt van dierlijk producten (vlees en zuivel)</a:t>
            </a:r>
          </a:p>
          <a:p>
            <a:endParaRPr lang="nl-NL" dirty="0"/>
          </a:p>
          <a:p>
            <a:r>
              <a:rPr lang="nl-NL" dirty="0"/>
              <a:t>Belangrijkste knoppen om voedsel duurzamer te krijgen:</a:t>
            </a:r>
          </a:p>
          <a:p>
            <a:pPr lvl="1"/>
            <a:r>
              <a:rPr lang="nl-NL" dirty="0"/>
              <a:t>Eiwittransitie van dierlijk naar plantaardig</a:t>
            </a:r>
          </a:p>
          <a:p>
            <a:pPr lvl="1"/>
            <a:r>
              <a:rPr lang="nl-NL" dirty="0"/>
              <a:t>AGF van het seizoen (niet ingevlogen of uit gas-kas)</a:t>
            </a:r>
          </a:p>
          <a:p>
            <a:pPr lvl="1"/>
            <a:r>
              <a:rPr lang="nl-NL" dirty="0"/>
              <a:t>Voedselverlies beperken</a:t>
            </a:r>
          </a:p>
          <a:p>
            <a:endParaRPr lang="nl-NL" dirty="0"/>
          </a:p>
          <a:p>
            <a:r>
              <a:rPr lang="nl-NL" dirty="0"/>
              <a:t>Gemeente ga aan de slag met de eiwittransitie samen met supermarkten, horeca en andere partners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DA9F22-E409-328C-A5C2-C640A85E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14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95986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FBB47-14BA-D98A-81F2-C8047B354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6746" y="2049480"/>
            <a:ext cx="5281392" cy="1196640"/>
          </a:xfrm>
        </p:spPr>
        <p:txBody>
          <a:bodyPr/>
          <a:lstStyle/>
          <a:p>
            <a:r>
              <a:rPr lang="nl-NL" dirty="0"/>
              <a:t>Vragen? </a:t>
            </a:r>
            <a:br>
              <a:rPr lang="nl-NL" dirty="0"/>
            </a:br>
            <a:r>
              <a:rPr lang="nl-NL" dirty="0"/>
              <a:t>(hierna reserve slides)</a:t>
            </a:r>
          </a:p>
        </p:txBody>
      </p:sp>
      <p:pic>
        <p:nvPicPr>
          <p:cNvPr id="9" name="Tijdelijke aanduiding voor afbeelding 8" descr="Afbeelding met plant, bloem, Tuintafel, buitenshuis&#10;&#10;Automatisch gegenereerde beschrijving">
            <a:extLst>
              <a:ext uri="{FF2B5EF4-FFF2-40B4-BE49-F238E27FC236}">
                <a16:creationId xmlns:a16="http://schemas.microsoft.com/office/drawing/2014/main" id="{C84446CE-0DE1-4644-410E-FA4AE53D7F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945" b="26945"/>
          <a:stretch>
            <a:fillRect/>
          </a:stretch>
        </p:blipFill>
        <p:spPr/>
      </p:pic>
      <p:pic>
        <p:nvPicPr>
          <p:cNvPr id="11" name="Tijdelijke aanduiding voor afbeelding 10" descr="Afbeelding met gebouw, kas, buitenshuis, plant&#10;&#10;Automatisch gegenereerde beschrijving">
            <a:extLst>
              <a:ext uri="{FF2B5EF4-FFF2-40B4-BE49-F238E27FC236}">
                <a16:creationId xmlns:a16="http://schemas.microsoft.com/office/drawing/2014/main" id="{069BA24B-BBCB-6A55-F8BF-1B24F10B8B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584" b="21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53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6E512-BE54-8F0E-294D-C3A95E65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Verschillen tussen bevolkingsgroepen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48A6FC-D6AC-7FF6-7C1F-BFCA0553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04" y="1201479"/>
            <a:ext cx="11018684" cy="4685711"/>
          </a:xfrm>
        </p:spPr>
        <p:txBody>
          <a:bodyPr/>
          <a:lstStyle/>
          <a:p>
            <a:r>
              <a:rPr lang="nl-NL" b="1"/>
              <a:t>Stedelingen</a:t>
            </a:r>
            <a:r>
              <a:rPr lang="nl-NL"/>
              <a:t> eten vaker </a:t>
            </a:r>
            <a:r>
              <a:rPr lang="nl-NL" err="1"/>
              <a:t>pesco</a:t>
            </a:r>
            <a:r>
              <a:rPr lang="nl-NL"/>
              <a:t>- of vegetarisch en </a:t>
            </a:r>
            <a:r>
              <a:rPr lang="nl-NL" err="1"/>
              <a:t>flexitarisch</a:t>
            </a:r>
            <a:r>
              <a:rPr lang="nl-NL"/>
              <a:t>.</a:t>
            </a:r>
          </a:p>
          <a:p>
            <a:pPr lvl="1"/>
            <a:r>
              <a:rPr lang="nl-NL"/>
              <a:t>Niet-stedelingen eten vaker groenten van lokale boeren of uit eigen tuin</a:t>
            </a:r>
          </a:p>
          <a:p>
            <a:pPr lvl="1"/>
            <a:r>
              <a:rPr lang="nl-NL"/>
              <a:t>In Zuid-Holland vaker boodschappen op de fiets</a:t>
            </a:r>
          </a:p>
          <a:p>
            <a:endParaRPr lang="nl-NL" b="1"/>
          </a:p>
          <a:p>
            <a:r>
              <a:rPr lang="nl-NL" b="1"/>
              <a:t>Vrouwen </a:t>
            </a:r>
            <a:r>
              <a:rPr lang="nl-NL"/>
              <a:t>eten vaker </a:t>
            </a:r>
            <a:r>
              <a:rPr lang="nl-NL" err="1"/>
              <a:t>pesco</a:t>
            </a:r>
            <a:r>
              <a:rPr lang="nl-NL"/>
              <a:t>- of vegetarisch en </a:t>
            </a:r>
            <a:r>
              <a:rPr lang="nl-NL" err="1"/>
              <a:t>flexitarisch</a:t>
            </a:r>
            <a:endParaRPr lang="nl-NL"/>
          </a:p>
          <a:p>
            <a:pPr lvl="1"/>
            <a:r>
              <a:rPr lang="nl-NL"/>
              <a:t>Letten ook vaker op </a:t>
            </a:r>
            <a:r>
              <a:rPr lang="nl-NL" err="1"/>
              <a:t>seizoensgroenten</a:t>
            </a:r>
            <a:r>
              <a:rPr lang="nl-NL"/>
              <a:t> en gasbesparing tijdens koken</a:t>
            </a:r>
          </a:p>
          <a:p>
            <a:endParaRPr lang="nl-NL" b="1"/>
          </a:p>
          <a:p>
            <a:r>
              <a:rPr lang="nl-NL" b="1"/>
              <a:t>Laagopgeleiden </a:t>
            </a:r>
            <a:r>
              <a:rPr lang="nl-NL"/>
              <a:t>eten meer vlees dan hoogopgeleiden.</a:t>
            </a:r>
          </a:p>
          <a:p>
            <a:pPr lvl="1"/>
            <a:r>
              <a:rPr lang="nl-NL"/>
              <a:t>Volledig plantaardig het vaakst bij universitair geschoolden</a:t>
            </a:r>
          </a:p>
          <a:p>
            <a:endParaRPr lang="nl-NL"/>
          </a:p>
          <a:p>
            <a:r>
              <a:rPr lang="nl-NL"/>
              <a:t>Mensen met een bovenmodaal </a:t>
            </a:r>
            <a:r>
              <a:rPr lang="nl-NL" b="1"/>
              <a:t>inkomen</a:t>
            </a:r>
            <a:r>
              <a:rPr lang="nl-NL"/>
              <a:t> eten meer vlees dan gemiddeld, kopen vaker ‘exotische’ groenten van buiten Europa.</a:t>
            </a:r>
          </a:p>
          <a:p>
            <a:pPr lvl="1"/>
            <a:r>
              <a:rPr lang="nl-NL"/>
              <a:t>Mensen met lagere </a:t>
            </a:r>
            <a:r>
              <a:rPr lang="nl-NL" err="1"/>
              <a:t>sociaal-economische</a:t>
            </a:r>
            <a:r>
              <a:rPr lang="nl-NL"/>
              <a:t> status doen veel tegen voedselverspilling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451209-DB68-FF7F-C094-FAAD8DD9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16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24289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Eiwittransitie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330" y="1913860"/>
            <a:ext cx="5004911" cy="397333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V</a:t>
            </a:r>
            <a:r>
              <a:rPr lang="nl-NL" sz="180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ermijden en vervangen van vlees</a:t>
            </a:r>
          </a:p>
          <a:p>
            <a:pPr marL="342900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G</a:t>
            </a:r>
            <a:r>
              <a:rPr lang="nl-NL" sz="180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ezondere voeding door reductie van dierlijke eiwitten zonder deze te vervangen </a:t>
            </a:r>
          </a:p>
          <a:p>
            <a:pPr marL="342900" indent="-342900">
              <a:buFont typeface="+mj-lt"/>
              <a:buAutoNum type="arabicPeriod"/>
            </a:pPr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</a:rPr>
              <a:t>Verschuiving dierlijk naar plantaardig, nog wel met vlees </a:t>
            </a:r>
          </a:p>
          <a:p>
            <a:pPr lvl="1"/>
            <a:r>
              <a:rPr lang="nl-NL">
                <a:solidFill>
                  <a:srgbClr val="000000"/>
                </a:solidFill>
                <a:latin typeface="Trebuchet MS" panose="020B0603020202020204" pitchFamily="34" charset="0"/>
              </a:rPr>
              <a:t>(50:50 en 40:60 dierlijk: plantaardig)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17</a:t>
            </a:fld>
            <a:endParaRPr lang="nl-NL" noProof="1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C6A504F-18C3-AF95-817C-0032402B3D3C}"/>
              </a:ext>
            </a:extLst>
          </p:cNvPr>
          <p:cNvGrpSpPr/>
          <p:nvPr/>
        </p:nvGrpSpPr>
        <p:grpSpPr>
          <a:xfrm>
            <a:off x="414670" y="1913860"/>
            <a:ext cx="5816008" cy="3846273"/>
            <a:chOff x="0" y="0"/>
            <a:chExt cx="4496816" cy="2743200"/>
          </a:xfrm>
        </p:grpSpPr>
        <p:graphicFrame>
          <p:nvGraphicFramePr>
            <p:cNvPr id="7" name="Grafiek 6">
              <a:extLst>
                <a:ext uri="{FF2B5EF4-FFF2-40B4-BE49-F238E27FC236}">
                  <a16:creationId xmlns:a16="http://schemas.microsoft.com/office/drawing/2014/main" id="{BEDA220C-47E3-7732-8746-5234AA2C20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8424915"/>
                </p:ext>
              </p:extLst>
            </p:nvPr>
          </p:nvGraphicFramePr>
          <p:xfrm>
            <a:off x="0" y="0"/>
            <a:ext cx="449681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D0F12E24-5EF2-E5E1-4839-903B763A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866" y="2505075"/>
              <a:ext cx="234950" cy="23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41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Uit het seizoen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329" y="1353688"/>
            <a:ext cx="8724008" cy="504438"/>
          </a:xfrm>
        </p:spPr>
        <p:txBody>
          <a:bodyPr/>
          <a:lstStyle/>
          <a:p>
            <a:r>
              <a:rPr lang="nl-NL" dirty="0"/>
              <a:t>Factoren die bepalend zijn voor milieu-impact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18</a:t>
            </a:fld>
            <a:endParaRPr lang="nl-NL" noProof="1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310CAAA5-E126-CD78-9F24-1759B3DB4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48"/>
          <a:stretch/>
        </p:blipFill>
        <p:spPr bwMode="auto">
          <a:xfrm>
            <a:off x="2509923" y="3595544"/>
            <a:ext cx="5650921" cy="3305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691DDD2D-0C9F-07B6-243D-F40EF6407B89}"/>
              </a:ext>
            </a:extLst>
          </p:cNvPr>
          <p:cNvGrpSpPr/>
          <p:nvPr/>
        </p:nvGrpSpPr>
        <p:grpSpPr>
          <a:xfrm>
            <a:off x="1379971" y="1924545"/>
            <a:ext cx="9762074" cy="1454539"/>
            <a:chOff x="1379971" y="1924545"/>
            <a:chExt cx="9762074" cy="1454539"/>
          </a:xfrm>
        </p:grpSpPr>
        <p:pic>
          <p:nvPicPr>
            <p:cNvPr id="7" name="Graphic 6" descr="Maandkalender met effen opvulling">
              <a:extLst>
                <a:ext uri="{FF2B5EF4-FFF2-40B4-BE49-F238E27FC236}">
                  <a16:creationId xmlns:a16="http://schemas.microsoft.com/office/drawing/2014/main" id="{983FC002-D21E-477C-C559-DFC2863D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9971" y="2150332"/>
              <a:ext cx="1228752" cy="1228752"/>
            </a:xfrm>
            <a:prstGeom prst="rect">
              <a:avLst/>
            </a:prstGeom>
          </p:spPr>
        </p:pic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0DB88CBD-2235-9492-D00F-217EF0D7C2CF}"/>
                </a:ext>
              </a:extLst>
            </p:cNvPr>
            <p:cNvGrpSpPr/>
            <p:nvPr/>
          </p:nvGrpSpPr>
          <p:grpSpPr>
            <a:xfrm>
              <a:off x="1560612" y="1924545"/>
              <a:ext cx="9575086" cy="1390741"/>
              <a:chOff x="1560612" y="1924545"/>
              <a:chExt cx="9575086" cy="1390741"/>
            </a:xfrm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ECFAC1DD-F0E2-F03C-793D-039519303FED}"/>
                  </a:ext>
                </a:extLst>
              </p:cNvPr>
              <p:cNvSpPr/>
              <p:nvPr/>
            </p:nvSpPr>
            <p:spPr>
              <a:xfrm>
                <a:off x="7208081" y="2274382"/>
                <a:ext cx="2313753" cy="97729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A4266BB9-6B95-3150-37D5-25FEE7A38881}"/>
                  </a:ext>
                </a:extLst>
              </p:cNvPr>
              <p:cNvSpPr/>
              <p:nvPr/>
            </p:nvSpPr>
            <p:spPr>
              <a:xfrm>
                <a:off x="4587486" y="2207865"/>
                <a:ext cx="2578858" cy="1053854"/>
              </a:xfrm>
              <a:prstGeom prst="ellipse">
                <a:avLst/>
              </a:prstGeom>
              <a:solidFill>
                <a:srgbClr val="A9A9A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9" name="Graphic 8" descr="Kaart met speld silhouet">
                <a:extLst>
                  <a:ext uri="{FF2B5EF4-FFF2-40B4-BE49-F238E27FC236}">
                    <a16:creationId xmlns:a16="http://schemas.microsoft.com/office/drawing/2014/main" id="{452C350D-C363-E955-B283-50793A4FD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19647" y="2210775"/>
                <a:ext cx="1104511" cy="1104511"/>
              </a:xfrm>
              <a:prstGeom prst="rect">
                <a:avLst/>
              </a:prstGeom>
            </p:spPr>
          </p:pic>
          <p:pic>
            <p:nvPicPr>
              <p:cNvPr id="13" name="Graphic 12" descr="Vertrekken met effen opvulling">
                <a:extLst>
                  <a:ext uri="{FF2B5EF4-FFF2-40B4-BE49-F238E27FC236}">
                    <a16:creationId xmlns:a16="http://schemas.microsoft.com/office/drawing/2014/main" id="{F2E0688E-A9CB-8CC1-9DC2-A8853B574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40217" y="2500408"/>
                <a:ext cx="595167" cy="595167"/>
              </a:xfrm>
              <a:prstGeom prst="rect">
                <a:avLst/>
              </a:prstGeom>
            </p:spPr>
          </p:pic>
          <p:pic>
            <p:nvPicPr>
              <p:cNvPr id="15" name="Graphic 14" descr="Vracht met effen opvulling">
                <a:extLst>
                  <a:ext uri="{FF2B5EF4-FFF2-40B4-BE49-F238E27FC236}">
                    <a16:creationId xmlns:a16="http://schemas.microsoft.com/office/drawing/2014/main" id="{9C2E4612-0F0F-2806-47E7-B278F77A50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11439" y="2467134"/>
                <a:ext cx="595167" cy="595167"/>
              </a:xfrm>
              <a:prstGeom prst="rect">
                <a:avLst/>
              </a:prstGeom>
            </p:spPr>
          </p:pic>
          <p:pic>
            <p:nvPicPr>
              <p:cNvPr id="17" name="Graphic 16" descr="Vrachtwagen met effen opvulling">
                <a:extLst>
                  <a:ext uri="{FF2B5EF4-FFF2-40B4-BE49-F238E27FC236}">
                    <a16:creationId xmlns:a16="http://schemas.microsoft.com/office/drawing/2014/main" id="{3F5B3B6F-3C4E-7235-A085-D98A21B94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92750" y="2493885"/>
                <a:ext cx="595167" cy="595167"/>
              </a:xfrm>
              <a:prstGeom prst="rect">
                <a:avLst/>
              </a:prstGeom>
            </p:spPr>
          </p:pic>
          <p:pic>
            <p:nvPicPr>
              <p:cNvPr id="19" name="Graphic 18" descr="Route tussen twee spelden, met een pad met effen opvulling">
                <a:extLst>
                  <a:ext uri="{FF2B5EF4-FFF2-40B4-BE49-F238E27FC236}">
                    <a16:creationId xmlns:a16="http://schemas.microsoft.com/office/drawing/2014/main" id="{F9E1A43C-92A3-0574-D200-6AAE42214B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034579" y="236026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Landbouw met effen opvulling">
                <a:extLst>
                  <a:ext uri="{FF2B5EF4-FFF2-40B4-BE49-F238E27FC236}">
                    <a16:creationId xmlns:a16="http://schemas.microsoft.com/office/drawing/2014/main" id="{CD7176AE-9496-1729-BCEA-ECAC00B53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420695" y="2580563"/>
                <a:ext cx="567314" cy="567314"/>
              </a:xfrm>
              <a:prstGeom prst="rect">
                <a:avLst/>
              </a:prstGeom>
            </p:spPr>
          </p:pic>
          <p:pic>
            <p:nvPicPr>
              <p:cNvPr id="1027" name="Picture 3" descr="De bronafbeelding bekijken">
                <a:extLst>
                  <a:ext uri="{FF2B5EF4-FFF2-40B4-BE49-F238E27FC236}">
                    <a16:creationId xmlns:a16="http://schemas.microsoft.com/office/drawing/2014/main" id="{81878610-F95D-C577-25A3-859281DF3F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355" b="95687" l="2077" r="98243">
                            <a14:foregroundMark x1="38978" y1="28435" x2="38978" y2="28435"/>
                            <a14:foregroundMark x1="26038" y1="57188" x2="26038" y2="58535"/>
                            <a14:foregroundMark x1="51757" y1="68371" x2="51757" y2="68371"/>
                            <a14:foregroundMark x1="94888" y1="64217" x2="94888" y2="64217"/>
                            <a14:foregroundMark x1="6390" y1="41214" x2="4313" y2="61182"/>
                            <a14:foregroundMark x1="27284" y1="90824" x2="29553" y2="92492"/>
                            <a14:foregroundMark x1="26713" y1="90404" x2="27260" y2="90806"/>
                            <a14:foregroundMark x1="5431" y1="74760" x2="6924" y2="75857"/>
                            <a14:foregroundMark x1="29553" y1="92492" x2="84984" y2="94089"/>
                            <a14:foregroundMark x1="84984" y1="94089" x2="89826" y2="90492"/>
                            <a14:foregroundMark x1="29393" y1="30831" x2="29393" y2="30831"/>
                            <a14:foregroundMark x1="28914" y1="32428" x2="28914" y2="32428"/>
                            <a14:foregroundMark x1="19968" y1="35463" x2="28435" y2="35463"/>
                            <a14:foregroundMark x1="45687" y1="28754" x2="11661" y2="40735"/>
                            <a14:foregroundMark x1="45687" y1="21885" x2="73323" y2="33866"/>
                            <a14:foregroundMark x1="91388" y1="50001" x2="94249" y2="52556"/>
                            <a14:foregroundMark x1="73323" y1="33866" x2="88356" y2="47293"/>
                            <a14:foregroundMark x1="94249" y1="52556" x2="97444" y2="91534"/>
                            <a14:foregroundMark x1="4792" y1="61182" x2="4952" y2="89936"/>
                            <a14:foregroundMark x1="27019" y1="91554" x2="83387" y2="95687"/>
                            <a14:foregroundMark x1="18452" y1="90926" x2="26990" y2="91552"/>
                            <a14:foregroundMark x1="4952" y1="89936" x2="7988" y2="90159"/>
                            <a14:foregroundMark x1="6791" y1="75856" x2="2236" y2="66134"/>
                            <a14:foregroundMark x1="15335" y1="94089" x2="14987" y2="93346"/>
                            <a14:foregroundMark x1="2236" y1="66134" x2="2236" y2="54313"/>
                            <a14:foregroundMark x1="26837" y1="48562" x2="26837" y2="48562"/>
                            <a14:foregroundMark x1="24760" y1="51757" x2="24760" y2="51757"/>
                            <a14:foregroundMark x1="22684" y1="60064" x2="22684" y2="60064"/>
                            <a14:foregroundMark x1="24722" y1="58722" x2="24760" y2="57508"/>
                            <a14:foregroundMark x1="24281" y1="72684" x2="24613" y2="62161"/>
                            <a14:foregroundMark x1="23642" y1="82109" x2="23642" y2="73163"/>
                            <a14:foregroundMark x1="47764" y1="83067" x2="47764" y2="59585"/>
                            <a14:foregroundMark x1="48243" y1="59585" x2="50319" y2="50639"/>
                            <a14:foregroundMark x1="73323" y1="85783" x2="72843" y2="63738"/>
                            <a14:foregroundMark x1="72364" y1="62780" x2="72843" y2="55911"/>
                            <a14:foregroundMark x1="78622" y1="50506" x2="82268" y2="47604"/>
                            <a14:foregroundMark x1="74441" y1="53834" x2="75242" y2="53197"/>
                            <a14:foregroundMark x1="65016" y1="60064" x2="69649" y2="66454"/>
                            <a14:foregroundMark x1="82001" y1="14525" x2="81150" y2="13099"/>
                            <a14:foregroundMark x1="86647" y1="22309" x2="85699" y2="20719"/>
                            <a14:foregroundMark x1="85463" y1="29529" x2="85463" y2="25605"/>
                            <a14:foregroundMark x1="81320" y1="25452" x2="81616" y2="25375"/>
                            <a14:foregroundMark x1="76677" y1="7668" x2="78594" y2="8946"/>
                            <a14:foregroundMark x1="86422" y1="3514" x2="85942" y2="5911"/>
                            <a14:foregroundMark x1="92812" y1="9105" x2="94249" y2="8307"/>
                            <a14:foregroundMark x1="96006" y1="16294" x2="98243" y2="16294"/>
                            <a14:foregroundMark x1="92971" y1="23323" x2="94569" y2="24281"/>
                            <a14:foregroundMark x1="77157" y1="23802" x2="79073" y2="23003"/>
                            <a14:foregroundMark x1="74601" y1="15176" x2="75879" y2="15176"/>
                            <a14:backgroundMark x1="49361" y1="39137" x2="49361" y2="39137"/>
                            <a14:backgroundMark x1="44569" y1="39137" x2="42971" y2="44888"/>
                            <a14:backgroundMark x1="35144" y1="61182" x2="37220" y2="62141"/>
                            <a14:backgroundMark x1="14856" y1="85144" x2="12141" y2="84665"/>
                            <a14:backgroundMark x1="11661" y1="63259" x2="11661" y2="69968"/>
                            <a14:backgroundMark x1="17891" y1="86262" x2="11182" y2="83067"/>
                            <a14:backgroundMark x1="13259" y1="80990" x2="19968" y2="83067"/>
                            <a14:backgroundMark x1="19489" y1="87380" x2="23642" y2="88339"/>
                            <a14:backgroundMark x1="12141" y1="79393" x2="11182" y2="82588"/>
                            <a14:backgroundMark x1="9585" y1="79393" x2="9585" y2="79393"/>
                            <a14:backgroundMark x1="9585" y1="82354" x2="9585" y2="83067"/>
                            <a14:backgroundMark x1="9585" y1="76837" x2="9585" y2="81280"/>
                            <a14:backgroundMark x1="52396" y1="68530" x2="52396" y2="68530"/>
                            <a14:backgroundMark x1="50958" y1="68530" x2="50958" y2="68530"/>
                            <a14:backgroundMark x1="81470" y1="25240" x2="81470" y2="25240"/>
                            <a14:backgroundMark x1="81949" y1="24281" x2="81789" y2="25399"/>
                            <a14:backgroundMark x1="80032" y1="25719" x2="81150" y2="25719"/>
                            <a14:backgroundMark x1="84984" y1="31629" x2="85623" y2="31629"/>
                            <a14:backgroundMark x1="80032" y1="26997" x2="80032" y2="26358"/>
                            <a14:backgroundMark x1="78594" y1="26198" x2="78435" y2="26997"/>
                            <a14:backgroundMark x1="84665" y1="24601" x2="86102" y2="24601"/>
                            <a14:backgroundMark x1="84824" y1="31629" x2="86102" y2="31629"/>
                            <a14:backgroundMark x1="90096" y1="48403" x2="89936" y2="49840"/>
                            <a14:backgroundMark x1="88179" y1="47444" x2="89457" y2="48562"/>
                            <a14:backgroundMark x1="75879" y1="52556" x2="75879" y2="52556"/>
                            <a14:backgroundMark x1="76518" y1="53355" x2="77157" y2="52716"/>
                            <a14:backgroundMark x1="78115" y1="51118" x2="77796" y2="51597"/>
                            <a14:backgroundMark x1="76837" y1="53355" x2="78115" y2="51757"/>
                            <a14:backgroundMark x1="78435" y1="51438" x2="75240" y2="53195"/>
                            <a14:backgroundMark x1="25399" y1="58626" x2="25879" y2="61981"/>
                            <a14:backgroundMark x1="13419" y1="87859" x2="8307" y2="80192"/>
                            <a14:backgroundMark x1="9105" y1="87859" x2="14856" y2="89297"/>
                            <a14:backgroundMark x1="8786" y1="75879" x2="8626" y2="89457"/>
                            <a14:backgroundMark x1="13738" y1="91054" x2="18371" y2="91054"/>
                            <a14:backgroundMark x1="19169" y1="84665" x2="19649" y2="86741"/>
                            <a14:backgroundMark x1="26997" y1="91534" x2="27316" y2="90735"/>
                            <a14:backgroundMark x1="90735" y1="89137" x2="90575" y2="90575"/>
                            <a14:backgroundMark x1="84185" y1="14058" x2="84984" y2="17732"/>
                            <a14:backgroundMark x1="83706" y1="18211" x2="84824" y2="19010"/>
                            <a14:backgroundMark x1="84665" y1="19489" x2="86422" y2="19649"/>
                            <a14:backgroundMark x1="78914" y1="26518" x2="80192" y2="26358"/>
                            <a14:backgroundMark x1="84665" y1="30351" x2="86262" y2="3131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903" y="2563471"/>
                <a:ext cx="558155" cy="558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Rechte verbindingslijn met pijl 23">
                <a:extLst>
                  <a:ext uri="{FF2B5EF4-FFF2-40B4-BE49-F238E27FC236}">
                    <a16:creationId xmlns:a16="http://schemas.microsoft.com/office/drawing/2014/main" id="{4D3AE932-3131-6263-3C0D-EF2DD1ABD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0442" y="2763031"/>
                <a:ext cx="410924" cy="1677"/>
              </a:xfrm>
              <a:prstGeom prst="straightConnector1">
                <a:avLst/>
              </a:prstGeom>
              <a:ln w="19050">
                <a:solidFill>
                  <a:srgbClr val="A6A6A6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Verbindingslijn: gekromd 27">
                <a:extLst>
                  <a:ext uri="{FF2B5EF4-FFF2-40B4-BE49-F238E27FC236}">
                    <a16:creationId xmlns:a16="http://schemas.microsoft.com/office/drawing/2014/main" id="{1D7DF6E4-3E7E-EDD3-11BF-3CBB9DFFEBC3}"/>
                  </a:ext>
                </a:extLst>
              </p:cNvPr>
              <p:cNvCxnSpPr>
                <a:cxnSpLocks/>
                <a:stCxn id="9" idx="3"/>
                <a:endCxn id="25" idx="0"/>
              </p:cNvCxnSpPr>
              <p:nvPr/>
            </p:nvCxnSpPr>
            <p:spPr>
              <a:xfrm flipV="1">
                <a:off x="4124158" y="2207865"/>
                <a:ext cx="1752757" cy="555166"/>
              </a:xfrm>
              <a:prstGeom prst="curvedConnector4">
                <a:avLst>
                  <a:gd name="adj1" fmla="val 8435"/>
                  <a:gd name="adj2" fmla="val 112353"/>
                </a:avLst>
              </a:prstGeom>
              <a:ln>
                <a:solidFill>
                  <a:srgbClr val="A6A6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Verbindingslijn: gekromd 31">
                <a:extLst>
                  <a:ext uri="{FF2B5EF4-FFF2-40B4-BE49-F238E27FC236}">
                    <a16:creationId xmlns:a16="http://schemas.microsoft.com/office/drawing/2014/main" id="{74F80B0D-8EA8-2659-CE5E-E0C4C719EE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3840" y="2274382"/>
                <a:ext cx="4240800" cy="488649"/>
              </a:xfrm>
              <a:prstGeom prst="curvedConnector4">
                <a:avLst>
                  <a:gd name="adj1" fmla="val 1501"/>
                  <a:gd name="adj2" fmla="val 169156"/>
                </a:avLst>
              </a:prstGeom>
              <a:ln>
                <a:solidFill>
                  <a:srgbClr val="C0D73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Verbindingslijn: gekromd 37">
                <a:extLst>
                  <a:ext uri="{FF2B5EF4-FFF2-40B4-BE49-F238E27FC236}">
                    <a16:creationId xmlns:a16="http://schemas.microsoft.com/office/drawing/2014/main" id="{8F259EDB-FA73-70B0-359D-E14F342C8F33}"/>
                  </a:ext>
                </a:extLst>
              </p:cNvPr>
              <p:cNvCxnSpPr>
                <a:cxnSpLocks/>
                <a:stCxn id="9" idx="3"/>
                <a:endCxn id="50" idx="0"/>
              </p:cNvCxnSpPr>
              <p:nvPr/>
            </p:nvCxnSpPr>
            <p:spPr>
              <a:xfrm flipV="1">
                <a:off x="4124158" y="2287147"/>
                <a:ext cx="6409358" cy="475884"/>
              </a:xfrm>
              <a:prstGeom prst="curvedConnector4">
                <a:avLst>
                  <a:gd name="adj1" fmla="val -946"/>
                  <a:gd name="adj2" fmla="val 208919"/>
                </a:avLst>
              </a:prstGeom>
              <a:ln>
                <a:solidFill>
                  <a:srgbClr val="A6A6A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16CF8983-045F-BB00-953B-21175040DE87}"/>
                  </a:ext>
                </a:extLst>
              </p:cNvPr>
              <p:cNvSpPr txBox="1"/>
              <p:nvPr/>
            </p:nvSpPr>
            <p:spPr>
              <a:xfrm>
                <a:off x="1560612" y="1924545"/>
                <a:ext cx="9067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 dirty="0"/>
                  <a:t>Tijd van het jaar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1C3153E4-B605-05EE-1D9B-131B45B19A0B}"/>
                  </a:ext>
                </a:extLst>
              </p:cNvPr>
              <p:cNvSpPr txBox="1"/>
              <p:nvPr/>
            </p:nvSpPr>
            <p:spPr>
              <a:xfrm>
                <a:off x="3098195" y="2090500"/>
                <a:ext cx="90678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Herkomst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5609389A-69E1-58D7-1A4E-9AF8E28DD9AF}"/>
                  </a:ext>
                </a:extLst>
              </p:cNvPr>
              <p:cNvSpPr txBox="1"/>
              <p:nvPr/>
            </p:nvSpPr>
            <p:spPr>
              <a:xfrm>
                <a:off x="5277242" y="2375571"/>
                <a:ext cx="12043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Transportmiddel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691D179-74D4-B9D9-FD6B-8D08CFF88641}"/>
                  </a:ext>
                </a:extLst>
              </p:cNvPr>
              <p:cNvSpPr txBox="1"/>
              <p:nvPr/>
            </p:nvSpPr>
            <p:spPr>
              <a:xfrm>
                <a:off x="7818513" y="2339775"/>
                <a:ext cx="12043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Teeltwijze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B98D7982-BEAA-74F4-F9B3-7A50F54DCB9E}"/>
                  </a:ext>
                </a:extLst>
              </p:cNvPr>
              <p:cNvSpPr txBox="1"/>
              <p:nvPr/>
            </p:nvSpPr>
            <p:spPr>
              <a:xfrm>
                <a:off x="9931334" y="2287147"/>
                <a:ext cx="120436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l-NL" sz="1200"/>
                  <a:t>Transportafstand</a:t>
                </a:r>
              </a:p>
            </p:txBody>
          </p:sp>
        </p:grpSp>
        <p:pic>
          <p:nvPicPr>
            <p:cNvPr id="8" name="Afbeelding 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5F94A3F-44E0-8F54-FEC3-860AF0E1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912026" y="3147922"/>
              <a:ext cx="230019" cy="163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al 25">
            <a:extLst>
              <a:ext uri="{FF2B5EF4-FFF2-40B4-BE49-F238E27FC236}">
                <a16:creationId xmlns:a16="http://schemas.microsoft.com/office/drawing/2014/main" id="{ECFAC1DD-F0E2-F03C-793D-039519303FED}"/>
              </a:ext>
            </a:extLst>
          </p:cNvPr>
          <p:cNvSpPr/>
          <p:nvPr/>
        </p:nvSpPr>
        <p:spPr>
          <a:xfrm>
            <a:off x="7208081" y="2274382"/>
            <a:ext cx="2313753" cy="977295"/>
          </a:xfrm>
          <a:prstGeom prst="ellipse">
            <a:avLst/>
          </a:prstGeom>
          <a:solidFill>
            <a:srgbClr val="C0D73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A4266BB9-6B95-3150-37D5-25FEE7A38881}"/>
              </a:ext>
            </a:extLst>
          </p:cNvPr>
          <p:cNvSpPr/>
          <p:nvPr/>
        </p:nvSpPr>
        <p:spPr>
          <a:xfrm>
            <a:off x="4587486" y="2207865"/>
            <a:ext cx="2578858" cy="1053854"/>
          </a:xfrm>
          <a:prstGeom prst="ellipse">
            <a:avLst/>
          </a:prstGeom>
          <a:solidFill>
            <a:srgbClr val="A9A9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Uit het seizoen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04" y="1567191"/>
            <a:ext cx="8724008" cy="504438"/>
          </a:xfrm>
        </p:spPr>
        <p:txBody>
          <a:bodyPr/>
          <a:lstStyle/>
          <a:p>
            <a:r>
              <a:rPr lang="nl-NL"/>
              <a:t>Factoren die bepalend zijn voor milieu-impact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19</a:t>
            </a:fld>
            <a:endParaRPr lang="nl-NL" noProof="1"/>
          </a:p>
        </p:txBody>
      </p:sp>
      <p:pic>
        <p:nvPicPr>
          <p:cNvPr id="7" name="Graphic 6" descr="Maandkalender met effen opvulling">
            <a:extLst>
              <a:ext uri="{FF2B5EF4-FFF2-40B4-BE49-F238E27FC236}">
                <a16:creationId xmlns:a16="http://schemas.microsoft.com/office/drawing/2014/main" id="{983FC002-D21E-477C-C559-DFC2863D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9971" y="2150332"/>
            <a:ext cx="1228752" cy="1228752"/>
          </a:xfrm>
          <a:prstGeom prst="rect">
            <a:avLst/>
          </a:prstGeom>
        </p:spPr>
      </p:pic>
      <p:pic>
        <p:nvPicPr>
          <p:cNvPr id="9" name="Graphic 8" descr="Kaart met speld silhouet">
            <a:extLst>
              <a:ext uri="{FF2B5EF4-FFF2-40B4-BE49-F238E27FC236}">
                <a16:creationId xmlns:a16="http://schemas.microsoft.com/office/drawing/2014/main" id="{452C350D-C363-E955-B283-50793A4FD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9647" y="2210775"/>
            <a:ext cx="1104511" cy="1104511"/>
          </a:xfrm>
          <a:prstGeom prst="rect">
            <a:avLst/>
          </a:prstGeom>
        </p:spPr>
      </p:pic>
      <p:pic>
        <p:nvPicPr>
          <p:cNvPr id="13" name="Graphic 12" descr="Vertrekken met effen opvulling">
            <a:extLst>
              <a:ext uri="{FF2B5EF4-FFF2-40B4-BE49-F238E27FC236}">
                <a16:creationId xmlns:a16="http://schemas.microsoft.com/office/drawing/2014/main" id="{F2E0688E-A9CB-8CC1-9DC2-A8853B574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217" y="2500408"/>
            <a:ext cx="595167" cy="595167"/>
          </a:xfrm>
          <a:prstGeom prst="rect">
            <a:avLst/>
          </a:prstGeom>
        </p:spPr>
      </p:pic>
      <p:pic>
        <p:nvPicPr>
          <p:cNvPr id="15" name="Graphic 14" descr="Vracht met effen opvulling">
            <a:extLst>
              <a:ext uri="{FF2B5EF4-FFF2-40B4-BE49-F238E27FC236}">
                <a16:creationId xmlns:a16="http://schemas.microsoft.com/office/drawing/2014/main" id="{9C2E4612-0F0F-2806-47E7-B278F77A5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1439" y="2467134"/>
            <a:ext cx="595167" cy="595167"/>
          </a:xfrm>
          <a:prstGeom prst="rect">
            <a:avLst/>
          </a:prstGeom>
        </p:spPr>
      </p:pic>
      <p:pic>
        <p:nvPicPr>
          <p:cNvPr id="17" name="Graphic 16" descr="Vrachtwagen met effen opvulling">
            <a:extLst>
              <a:ext uri="{FF2B5EF4-FFF2-40B4-BE49-F238E27FC236}">
                <a16:creationId xmlns:a16="http://schemas.microsoft.com/office/drawing/2014/main" id="{3F5B3B6F-3C4E-7235-A085-D98A21B94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2750" y="2493885"/>
            <a:ext cx="595167" cy="595167"/>
          </a:xfrm>
          <a:prstGeom prst="rect">
            <a:avLst/>
          </a:prstGeom>
        </p:spPr>
      </p:pic>
      <p:pic>
        <p:nvPicPr>
          <p:cNvPr id="19" name="Graphic 18" descr="Route tussen twee spelden, met een pad met effen opvulling">
            <a:extLst>
              <a:ext uri="{FF2B5EF4-FFF2-40B4-BE49-F238E27FC236}">
                <a16:creationId xmlns:a16="http://schemas.microsoft.com/office/drawing/2014/main" id="{F9E1A43C-92A3-0574-D200-6AAE42214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79547" y="2467133"/>
            <a:ext cx="769431" cy="769431"/>
          </a:xfrm>
          <a:prstGeom prst="rect">
            <a:avLst/>
          </a:prstGeom>
        </p:spPr>
      </p:pic>
      <p:pic>
        <p:nvPicPr>
          <p:cNvPr id="21" name="Graphic 20" descr="Landbouw met effen opvulling">
            <a:extLst>
              <a:ext uri="{FF2B5EF4-FFF2-40B4-BE49-F238E27FC236}">
                <a16:creationId xmlns:a16="http://schemas.microsoft.com/office/drawing/2014/main" id="{CD7176AE-9496-1729-BCEA-ECAC00B533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5969" y="2510191"/>
            <a:ext cx="623120" cy="623120"/>
          </a:xfrm>
          <a:prstGeom prst="rect">
            <a:avLst/>
          </a:prstGeom>
        </p:spPr>
      </p:pic>
      <p:pic>
        <p:nvPicPr>
          <p:cNvPr id="1027" name="Picture 3" descr="De bronafbeelding bekijken">
            <a:extLst>
              <a:ext uri="{FF2B5EF4-FFF2-40B4-BE49-F238E27FC236}">
                <a16:creationId xmlns:a16="http://schemas.microsoft.com/office/drawing/2014/main" id="{81878610-F95D-C577-25A3-859281DF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55" b="95687" l="2077" r="98243">
                        <a14:foregroundMark x1="38978" y1="28435" x2="38978" y2="28435"/>
                        <a14:foregroundMark x1="26038" y1="57188" x2="26038" y2="58535"/>
                        <a14:foregroundMark x1="51757" y1="68371" x2="51757" y2="68371"/>
                        <a14:foregroundMark x1="94888" y1="64217" x2="94888" y2="64217"/>
                        <a14:foregroundMark x1="6390" y1="41214" x2="4313" y2="61182"/>
                        <a14:foregroundMark x1="27284" y1="90824" x2="29553" y2="92492"/>
                        <a14:foregroundMark x1="26713" y1="90404" x2="27260" y2="90806"/>
                        <a14:foregroundMark x1="5431" y1="74760" x2="6924" y2="75857"/>
                        <a14:foregroundMark x1="29553" y1="92492" x2="84984" y2="94089"/>
                        <a14:foregroundMark x1="84984" y1="94089" x2="89826" y2="90492"/>
                        <a14:foregroundMark x1="29393" y1="30831" x2="29393" y2="30831"/>
                        <a14:foregroundMark x1="28914" y1="32428" x2="28914" y2="32428"/>
                        <a14:foregroundMark x1="19968" y1="35463" x2="28435" y2="35463"/>
                        <a14:foregroundMark x1="45687" y1="28754" x2="11661" y2="40735"/>
                        <a14:foregroundMark x1="45687" y1="21885" x2="73323" y2="33866"/>
                        <a14:foregroundMark x1="91388" y1="50001" x2="94249" y2="52556"/>
                        <a14:foregroundMark x1="73323" y1="33866" x2="88356" y2="47293"/>
                        <a14:foregroundMark x1="94249" y1="52556" x2="97444" y2="91534"/>
                        <a14:foregroundMark x1="4792" y1="61182" x2="4952" y2="89936"/>
                        <a14:foregroundMark x1="27019" y1="91554" x2="83387" y2="95687"/>
                        <a14:foregroundMark x1="18452" y1="90926" x2="26990" y2="91552"/>
                        <a14:foregroundMark x1="4952" y1="89936" x2="7988" y2="90159"/>
                        <a14:foregroundMark x1="6791" y1="75856" x2="2236" y2="66134"/>
                        <a14:foregroundMark x1="15335" y1="94089" x2="14987" y2="93346"/>
                        <a14:foregroundMark x1="2236" y1="66134" x2="2236" y2="54313"/>
                        <a14:foregroundMark x1="26837" y1="48562" x2="26837" y2="48562"/>
                        <a14:foregroundMark x1="24760" y1="51757" x2="24760" y2="51757"/>
                        <a14:foregroundMark x1="22684" y1="60064" x2="22684" y2="60064"/>
                        <a14:foregroundMark x1="24722" y1="58722" x2="24760" y2="57508"/>
                        <a14:foregroundMark x1="24281" y1="72684" x2="24613" y2="62161"/>
                        <a14:foregroundMark x1="23642" y1="82109" x2="23642" y2="73163"/>
                        <a14:foregroundMark x1="47764" y1="83067" x2="47764" y2="59585"/>
                        <a14:foregroundMark x1="48243" y1="59585" x2="50319" y2="50639"/>
                        <a14:foregroundMark x1="73323" y1="85783" x2="72843" y2="63738"/>
                        <a14:foregroundMark x1="72364" y1="62780" x2="72843" y2="55911"/>
                        <a14:foregroundMark x1="78622" y1="50506" x2="82268" y2="47604"/>
                        <a14:foregroundMark x1="74441" y1="53834" x2="75242" y2="53197"/>
                        <a14:foregroundMark x1="65016" y1="60064" x2="69649" y2="66454"/>
                        <a14:foregroundMark x1="82001" y1="14525" x2="81150" y2="13099"/>
                        <a14:foregroundMark x1="86647" y1="22309" x2="85699" y2="20719"/>
                        <a14:foregroundMark x1="85463" y1="29529" x2="85463" y2="25605"/>
                        <a14:foregroundMark x1="81320" y1="25452" x2="81616" y2="25375"/>
                        <a14:foregroundMark x1="76677" y1="7668" x2="78594" y2="8946"/>
                        <a14:foregroundMark x1="86422" y1="3514" x2="85942" y2="5911"/>
                        <a14:foregroundMark x1="92812" y1="9105" x2="94249" y2="8307"/>
                        <a14:foregroundMark x1="96006" y1="16294" x2="98243" y2="16294"/>
                        <a14:foregroundMark x1="92971" y1="23323" x2="94569" y2="24281"/>
                        <a14:foregroundMark x1="77157" y1="23802" x2="79073" y2="23003"/>
                        <a14:foregroundMark x1="74601" y1="15176" x2="75879" y2="15176"/>
                        <a14:backgroundMark x1="49361" y1="39137" x2="49361" y2="39137"/>
                        <a14:backgroundMark x1="44569" y1="39137" x2="42971" y2="44888"/>
                        <a14:backgroundMark x1="35144" y1="61182" x2="37220" y2="62141"/>
                        <a14:backgroundMark x1="14856" y1="85144" x2="12141" y2="84665"/>
                        <a14:backgroundMark x1="11661" y1="63259" x2="11661" y2="69968"/>
                        <a14:backgroundMark x1="17891" y1="86262" x2="11182" y2="83067"/>
                        <a14:backgroundMark x1="13259" y1="80990" x2="19968" y2="83067"/>
                        <a14:backgroundMark x1="19489" y1="87380" x2="23642" y2="88339"/>
                        <a14:backgroundMark x1="12141" y1="79393" x2="11182" y2="82588"/>
                        <a14:backgroundMark x1="9585" y1="79393" x2="9585" y2="79393"/>
                        <a14:backgroundMark x1="9585" y1="82354" x2="9585" y2="83067"/>
                        <a14:backgroundMark x1="9585" y1="76837" x2="9585" y2="81280"/>
                        <a14:backgroundMark x1="52396" y1="68530" x2="52396" y2="68530"/>
                        <a14:backgroundMark x1="50958" y1="68530" x2="50958" y2="68530"/>
                        <a14:backgroundMark x1="81470" y1="25240" x2="81470" y2="25240"/>
                        <a14:backgroundMark x1="81949" y1="24281" x2="81789" y2="25399"/>
                        <a14:backgroundMark x1="80032" y1="25719" x2="81150" y2="25719"/>
                        <a14:backgroundMark x1="84984" y1="31629" x2="85623" y2="31629"/>
                        <a14:backgroundMark x1="80032" y1="26997" x2="80032" y2="26358"/>
                        <a14:backgroundMark x1="78594" y1="26198" x2="78435" y2="26997"/>
                        <a14:backgroundMark x1="84665" y1="24601" x2="86102" y2="24601"/>
                        <a14:backgroundMark x1="84824" y1="31629" x2="86102" y2="31629"/>
                        <a14:backgroundMark x1="90096" y1="48403" x2="89936" y2="49840"/>
                        <a14:backgroundMark x1="88179" y1="47444" x2="89457" y2="48562"/>
                        <a14:backgroundMark x1="75879" y1="52556" x2="75879" y2="52556"/>
                        <a14:backgroundMark x1="76518" y1="53355" x2="77157" y2="52716"/>
                        <a14:backgroundMark x1="78115" y1="51118" x2="77796" y2="51597"/>
                        <a14:backgroundMark x1="76837" y1="53355" x2="78115" y2="51757"/>
                        <a14:backgroundMark x1="78435" y1="51438" x2="75240" y2="53195"/>
                        <a14:backgroundMark x1="25399" y1="58626" x2="25879" y2="61981"/>
                        <a14:backgroundMark x1="13419" y1="87859" x2="8307" y2="80192"/>
                        <a14:backgroundMark x1="9105" y1="87859" x2="14856" y2="89297"/>
                        <a14:backgroundMark x1="8786" y1="75879" x2="8626" y2="89457"/>
                        <a14:backgroundMark x1="13738" y1="91054" x2="18371" y2="91054"/>
                        <a14:backgroundMark x1="19169" y1="84665" x2="19649" y2="86741"/>
                        <a14:backgroundMark x1="26997" y1="91534" x2="27316" y2="90735"/>
                        <a14:backgroundMark x1="90735" y1="89137" x2="90575" y2="90575"/>
                        <a14:backgroundMark x1="84185" y1="14058" x2="84984" y2="17732"/>
                        <a14:backgroundMark x1="83706" y1="18211" x2="84824" y2="19010"/>
                        <a14:backgroundMark x1="84665" y1="19489" x2="86422" y2="19649"/>
                        <a14:backgroundMark x1="78914" y1="26518" x2="80192" y2="26358"/>
                        <a14:backgroundMark x1="84665" y1="30351" x2="86262" y2="3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11" y="2492433"/>
            <a:ext cx="613060" cy="6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10CAAA5-E126-CD78-9F24-1759B3DB43F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11748"/>
          <a:stretch/>
        </p:blipFill>
        <p:spPr bwMode="auto">
          <a:xfrm>
            <a:off x="2482985" y="3520081"/>
            <a:ext cx="5650921" cy="3305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4D3AE932-3131-6263-3C0D-EF2DD1ABDD71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2608723" y="2763031"/>
            <a:ext cx="410924" cy="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Verbindingslijn: gekromd 27">
            <a:extLst>
              <a:ext uri="{FF2B5EF4-FFF2-40B4-BE49-F238E27FC236}">
                <a16:creationId xmlns:a16="http://schemas.microsoft.com/office/drawing/2014/main" id="{1D7DF6E4-3E7E-EDD3-11BF-3CBB9DFFEBC3}"/>
              </a:ext>
            </a:extLst>
          </p:cNvPr>
          <p:cNvCxnSpPr>
            <a:cxnSpLocks/>
            <a:stCxn id="9" idx="3"/>
            <a:endCxn id="25" idx="0"/>
          </p:cNvCxnSpPr>
          <p:nvPr/>
        </p:nvCxnSpPr>
        <p:spPr>
          <a:xfrm flipV="1">
            <a:off x="4124158" y="2207865"/>
            <a:ext cx="1752757" cy="555166"/>
          </a:xfrm>
          <a:prstGeom prst="curvedConnector4">
            <a:avLst>
              <a:gd name="adj1" fmla="val 8435"/>
              <a:gd name="adj2" fmla="val 112353"/>
            </a:avLst>
          </a:prstGeom>
          <a:ln>
            <a:solidFill>
              <a:srgbClr val="A9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74F80B0D-8EA8-2659-CE5E-E0C4C719EE91}"/>
              </a:ext>
            </a:extLst>
          </p:cNvPr>
          <p:cNvCxnSpPr>
            <a:cxnSpLocks/>
          </p:cNvCxnSpPr>
          <p:nvPr/>
        </p:nvCxnSpPr>
        <p:spPr>
          <a:xfrm flipV="1">
            <a:off x="4103840" y="2274382"/>
            <a:ext cx="4240800" cy="488649"/>
          </a:xfrm>
          <a:prstGeom prst="curvedConnector4">
            <a:avLst>
              <a:gd name="adj1" fmla="val 1501"/>
              <a:gd name="adj2" fmla="val 181631"/>
            </a:avLst>
          </a:prstGeom>
          <a:ln>
            <a:solidFill>
              <a:srgbClr val="C0D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8F259EDB-FA73-70B0-359D-E14F342C8F33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V="1">
            <a:off x="4124158" y="2287147"/>
            <a:ext cx="6409358" cy="475884"/>
          </a:xfrm>
          <a:prstGeom prst="curvedConnector4">
            <a:avLst>
              <a:gd name="adj1" fmla="val -1065"/>
              <a:gd name="adj2" fmla="val 215324"/>
            </a:avLst>
          </a:prstGeom>
          <a:ln>
            <a:solidFill>
              <a:srgbClr val="A9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42D7E27B-2896-43B4-2F7B-2AA89000423D}"/>
              </a:ext>
            </a:extLst>
          </p:cNvPr>
          <p:cNvSpPr/>
          <p:nvPr/>
        </p:nvSpPr>
        <p:spPr>
          <a:xfrm>
            <a:off x="3619682" y="4070659"/>
            <a:ext cx="723718" cy="2032961"/>
          </a:xfrm>
          <a:prstGeom prst="rect">
            <a:avLst/>
          </a:prstGeom>
          <a:solidFill>
            <a:srgbClr val="B9E4FF">
              <a:alpha val="91000"/>
            </a:srgbClr>
          </a:solidFill>
          <a:ln>
            <a:solidFill>
              <a:srgbClr val="B9E4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B361528-074C-0F4D-8CA0-298FB2B55F03}"/>
              </a:ext>
            </a:extLst>
          </p:cNvPr>
          <p:cNvSpPr/>
          <p:nvPr/>
        </p:nvSpPr>
        <p:spPr>
          <a:xfrm>
            <a:off x="6092750" y="4070659"/>
            <a:ext cx="1885390" cy="2391101"/>
          </a:xfrm>
          <a:prstGeom prst="rect">
            <a:avLst/>
          </a:prstGeom>
          <a:solidFill>
            <a:srgbClr val="B9E4FF">
              <a:alpha val="91000"/>
            </a:srgbClr>
          </a:solidFill>
          <a:ln>
            <a:solidFill>
              <a:srgbClr val="B9E4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355ECBD-9DA6-5F2E-D5F5-76A4A24FC721}"/>
              </a:ext>
            </a:extLst>
          </p:cNvPr>
          <p:cNvSpPr txBox="1"/>
          <p:nvPr/>
        </p:nvSpPr>
        <p:spPr>
          <a:xfrm>
            <a:off x="5277242" y="2375571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>
                <a:solidFill>
                  <a:schemeClr val="accent3"/>
                </a:solidFill>
              </a:rPr>
              <a:t>Transportmiddel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93B38A-6C1F-444B-95F3-04AEFB21032B}"/>
              </a:ext>
            </a:extLst>
          </p:cNvPr>
          <p:cNvSpPr txBox="1"/>
          <p:nvPr/>
        </p:nvSpPr>
        <p:spPr>
          <a:xfrm>
            <a:off x="7818513" y="2339775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/>
              <a:t>Teeltwijze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EEE9F33-8A1A-ACD7-50E2-53785732F8AA}"/>
              </a:ext>
            </a:extLst>
          </p:cNvPr>
          <p:cNvSpPr txBox="1"/>
          <p:nvPr/>
        </p:nvSpPr>
        <p:spPr>
          <a:xfrm>
            <a:off x="9931334" y="2287147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/>
              <a:t>Transportafstand</a:t>
            </a:r>
          </a:p>
        </p:txBody>
      </p:sp>
    </p:spTree>
    <p:extLst>
      <p:ext uri="{BB962C8B-B14F-4D97-AF65-F5344CB8AC3E}">
        <p14:creationId xmlns:p14="http://schemas.microsoft.com/office/powerpoint/2010/main" val="21215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797ED88D-5913-40BC-B53F-6E1B42F1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" b="9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/>
              <a:t>NGO’s</a:t>
            </a:r>
          </a:p>
          <a:p>
            <a:endParaRPr lang="nl-N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/>
              <a:t>Overheden </a:t>
            </a:r>
            <a:br>
              <a:rPr lang="nl-NL"/>
            </a:br>
            <a:r>
              <a:rPr lang="nl-NL"/>
              <a:t>(Europese Commissie, </a:t>
            </a:r>
          </a:p>
          <a:p>
            <a:r>
              <a:rPr lang="nl-NL"/>
              <a:t>Europees Parlement, ministeries, provincies, gemeenten, waterschappen)</a:t>
            </a:r>
          </a:p>
          <a:p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/>
              <a:t>Bedrijven</a:t>
            </a:r>
            <a:br>
              <a:rPr lang="nl-NL"/>
            </a:br>
            <a:r>
              <a:rPr lang="nl-NL"/>
              <a:t>(MKB, industrie, </a:t>
            </a:r>
            <a:br>
              <a:rPr lang="nl-NL"/>
            </a:br>
            <a:r>
              <a:rPr lang="nl-NL"/>
              <a:t>transport, energie en brancheorganisaties)</a:t>
            </a:r>
          </a:p>
          <a:p>
            <a:endParaRPr lang="nl-NL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Klanten</a:t>
            </a:r>
            <a:endParaRPr lang="nl-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NL" dirty="0"/>
              <a:t>Onafhankelijk onderzoek en advies sinds 1978</a:t>
            </a:r>
          </a:p>
          <a:p>
            <a:r>
              <a:rPr lang="nl-NL" dirty="0"/>
              <a:t>Energie, transport en grondstoffen</a:t>
            </a:r>
          </a:p>
          <a:p>
            <a:r>
              <a:rPr lang="nl-NL" dirty="0"/>
              <a:t>Economische, milieukundige, technische en beleidsmatige expertise</a:t>
            </a:r>
          </a:p>
          <a:p>
            <a:r>
              <a:rPr lang="nl-NL" dirty="0"/>
              <a:t>80 medewerkers</a:t>
            </a:r>
          </a:p>
          <a:p>
            <a:r>
              <a:rPr lang="nl-NL" dirty="0" err="1"/>
              <a:t>Not-for-profit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CE Delft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33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al 25">
            <a:extLst>
              <a:ext uri="{FF2B5EF4-FFF2-40B4-BE49-F238E27FC236}">
                <a16:creationId xmlns:a16="http://schemas.microsoft.com/office/drawing/2014/main" id="{ECFAC1DD-F0E2-F03C-793D-039519303FED}"/>
              </a:ext>
            </a:extLst>
          </p:cNvPr>
          <p:cNvSpPr/>
          <p:nvPr/>
        </p:nvSpPr>
        <p:spPr>
          <a:xfrm>
            <a:off x="7208081" y="2274382"/>
            <a:ext cx="2313753" cy="977295"/>
          </a:xfrm>
          <a:prstGeom prst="ellipse">
            <a:avLst/>
          </a:prstGeom>
          <a:solidFill>
            <a:srgbClr val="C0D73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A4266BB9-6B95-3150-37D5-25FEE7A38881}"/>
              </a:ext>
            </a:extLst>
          </p:cNvPr>
          <p:cNvSpPr/>
          <p:nvPr/>
        </p:nvSpPr>
        <p:spPr>
          <a:xfrm>
            <a:off x="4587486" y="2207865"/>
            <a:ext cx="2578858" cy="1053854"/>
          </a:xfrm>
          <a:prstGeom prst="ellipse">
            <a:avLst/>
          </a:prstGeom>
          <a:solidFill>
            <a:srgbClr val="A9A9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Uit het seizoen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04" y="1567191"/>
            <a:ext cx="8724008" cy="504438"/>
          </a:xfrm>
        </p:spPr>
        <p:txBody>
          <a:bodyPr/>
          <a:lstStyle/>
          <a:p>
            <a:r>
              <a:rPr lang="nl-NL"/>
              <a:t>Factoren die bepalend zijn voor milieu-impact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20</a:t>
            </a:fld>
            <a:endParaRPr lang="nl-NL" noProof="1"/>
          </a:p>
        </p:txBody>
      </p:sp>
      <p:pic>
        <p:nvPicPr>
          <p:cNvPr id="7" name="Graphic 6" descr="Maandkalender met effen opvulling">
            <a:extLst>
              <a:ext uri="{FF2B5EF4-FFF2-40B4-BE49-F238E27FC236}">
                <a16:creationId xmlns:a16="http://schemas.microsoft.com/office/drawing/2014/main" id="{983FC002-D21E-477C-C559-DFC2863D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9971" y="2150332"/>
            <a:ext cx="1228752" cy="1228752"/>
          </a:xfrm>
          <a:prstGeom prst="rect">
            <a:avLst/>
          </a:prstGeom>
        </p:spPr>
      </p:pic>
      <p:pic>
        <p:nvPicPr>
          <p:cNvPr id="9" name="Graphic 8" descr="Kaart met speld silhouet">
            <a:extLst>
              <a:ext uri="{FF2B5EF4-FFF2-40B4-BE49-F238E27FC236}">
                <a16:creationId xmlns:a16="http://schemas.microsoft.com/office/drawing/2014/main" id="{452C350D-C363-E955-B283-50793A4FD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9647" y="2210775"/>
            <a:ext cx="1104511" cy="1104511"/>
          </a:xfrm>
          <a:prstGeom prst="rect">
            <a:avLst/>
          </a:prstGeom>
        </p:spPr>
      </p:pic>
      <p:pic>
        <p:nvPicPr>
          <p:cNvPr id="13" name="Graphic 12" descr="Vertrekken met effen opvulling">
            <a:extLst>
              <a:ext uri="{FF2B5EF4-FFF2-40B4-BE49-F238E27FC236}">
                <a16:creationId xmlns:a16="http://schemas.microsoft.com/office/drawing/2014/main" id="{F2E0688E-A9CB-8CC1-9DC2-A8853B574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217" y="2500408"/>
            <a:ext cx="595167" cy="595167"/>
          </a:xfrm>
          <a:prstGeom prst="rect">
            <a:avLst/>
          </a:prstGeom>
        </p:spPr>
      </p:pic>
      <p:pic>
        <p:nvPicPr>
          <p:cNvPr id="15" name="Graphic 14" descr="Vracht met effen opvulling">
            <a:extLst>
              <a:ext uri="{FF2B5EF4-FFF2-40B4-BE49-F238E27FC236}">
                <a16:creationId xmlns:a16="http://schemas.microsoft.com/office/drawing/2014/main" id="{9C2E4612-0F0F-2806-47E7-B278F77A5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1439" y="2467134"/>
            <a:ext cx="595167" cy="595167"/>
          </a:xfrm>
          <a:prstGeom prst="rect">
            <a:avLst/>
          </a:prstGeom>
        </p:spPr>
      </p:pic>
      <p:pic>
        <p:nvPicPr>
          <p:cNvPr id="17" name="Graphic 16" descr="Vrachtwagen met effen opvulling">
            <a:extLst>
              <a:ext uri="{FF2B5EF4-FFF2-40B4-BE49-F238E27FC236}">
                <a16:creationId xmlns:a16="http://schemas.microsoft.com/office/drawing/2014/main" id="{3F5B3B6F-3C4E-7235-A085-D98A21B94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2750" y="2493885"/>
            <a:ext cx="595167" cy="595167"/>
          </a:xfrm>
          <a:prstGeom prst="rect">
            <a:avLst/>
          </a:prstGeom>
        </p:spPr>
      </p:pic>
      <p:pic>
        <p:nvPicPr>
          <p:cNvPr id="19" name="Graphic 18" descr="Route tussen twee spelden, met een pad met effen opvulling">
            <a:extLst>
              <a:ext uri="{FF2B5EF4-FFF2-40B4-BE49-F238E27FC236}">
                <a16:creationId xmlns:a16="http://schemas.microsoft.com/office/drawing/2014/main" id="{F9E1A43C-92A3-0574-D200-6AAE42214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43159" y="2384085"/>
            <a:ext cx="905819" cy="905819"/>
          </a:xfrm>
          <a:prstGeom prst="rect">
            <a:avLst/>
          </a:prstGeom>
        </p:spPr>
      </p:pic>
      <p:pic>
        <p:nvPicPr>
          <p:cNvPr id="21" name="Graphic 20" descr="Landbouw met effen opvulling">
            <a:extLst>
              <a:ext uri="{FF2B5EF4-FFF2-40B4-BE49-F238E27FC236}">
                <a16:creationId xmlns:a16="http://schemas.microsoft.com/office/drawing/2014/main" id="{CD7176AE-9496-1729-BCEA-ECAC00B533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75849" y="2610441"/>
            <a:ext cx="533239" cy="533239"/>
          </a:xfrm>
          <a:prstGeom prst="rect">
            <a:avLst/>
          </a:prstGeom>
        </p:spPr>
      </p:pic>
      <p:pic>
        <p:nvPicPr>
          <p:cNvPr id="1027" name="Picture 3" descr="De bronafbeelding bekijken">
            <a:extLst>
              <a:ext uri="{FF2B5EF4-FFF2-40B4-BE49-F238E27FC236}">
                <a16:creationId xmlns:a16="http://schemas.microsoft.com/office/drawing/2014/main" id="{81878610-F95D-C577-25A3-859281DF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55" b="95687" l="2077" r="98243">
                        <a14:foregroundMark x1="38978" y1="28435" x2="38978" y2="28435"/>
                        <a14:foregroundMark x1="26038" y1="57188" x2="26038" y2="58535"/>
                        <a14:foregroundMark x1="51757" y1="68371" x2="51757" y2="68371"/>
                        <a14:foregroundMark x1="94888" y1="64217" x2="94888" y2="64217"/>
                        <a14:foregroundMark x1="6390" y1="41214" x2="4313" y2="61182"/>
                        <a14:foregroundMark x1="27284" y1="90824" x2="29553" y2="92492"/>
                        <a14:foregroundMark x1="26713" y1="90404" x2="27260" y2="90806"/>
                        <a14:foregroundMark x1="5431" y1="74760" x2="6924" y2="75857"/>
                        <a14:foregroundMark x1="29553" y1="92492" x2="84984" y2="94089"/>
                        <a14:foregroundMark x1="84984" y1="94089" x2="89826" y2="90492"/>
                        <a14:foregroundMark x1="29393" y1="30831" x2="29393" y2="30831"/>
                        <a14:foregroundMark x1="28914" y1="32428" x2="28914" y2="32428"/>
                        <a14:foregroundMark x1="19968" y1="35463" x2="28435" y2="35463"/>
                        <a14:foregroundMark x1="45687" y1="28754" x2="11661" y2="40735"/>
                        <a14:foregroundMark x1="45687" y1="21885" x2="73323" y2="33866"/>
                        <a14:foregroundMark x1="91388" y1="50001" x2="94249" y2="52556"/>
                        <a14:foregroundMark x1="73323" y1="33866" x2="88356" y2="47293"/>
                        <a14:foregroundMark x1="94249" y1="52556" x2="97444" y2="91534"/>
                        <a14:foregroundMark x1="4792" y1="61182" x2="4952" y2="89936"/>
                        <a14:foregroundMark x1="27019" y1="91554" x2="83387" y2="95687"/>
                        <a14:foregroundMark x1="18452" y1="90926" x2="26990" y2="91552"/>
                        <a14:foregroundMark x1="4952" y1="89936" x2="7988" y2="90159"/>
                        <a14:foregroundMark x1="6791" y1="75856" x2="2236" y2="66134"/>
                        <a14:foregroundMark x1="15335" y1="94089" x2="14987" y2="93346"/>
                        <a14:foregroundMark x1="2236" y1="66134" x2="2236" y2="54313"/>
                        <a14:foregroundMark x1="26837" y1="48562" x2="26837" y2="48562"/>
                        <a14:foregroundMark x1="24760" y1="51757" x2="24760" y2="51757"/>
                        <a14:foregroundMark x1="22684" y1="60064" x2="22684" y2="60064"/>
                        <a14:foregroundMark x1="24722" y1="58722" x2="24760" y2="57508"/>
                        <a14:foregroundMark x1="24281" y1="72684" x2="24613" y2="62161"/>
                        <a14:foregroundMark x1="23642" y1="82109" x2="23642" y2="73163"/>
                        <a14:foregroundMark x1="47764" y1="83067" x2="47764" y2="59585"/>
                        <a14:foregroundMark x1="48243" y1="59585" x2="50319" y2="50639"/>
                        <a14:foregroundMark x1="73323" y1="85783" x2="72843" y2="63738"/>
                        <a14:foregroundMark x1="72364" y1="62780" x2="72843" y2="55911"/>
                        <a14:foregroundMark x1="78622" y1="50506" x2="82268" y2="47604"/>
                        <a14:foregroundMark x1="74441" y1="53834" x2="75242" y2="53197"/>
                        <a14:foregroundMark x1="65016" y1="60064" x2="69649" y2="66454"/>
                        <a14:foregroundMark x1="82001" y1="14525" x2="81150" y2="13099"/>
                        <a14:foregroundMark x1="86647" y1="22309" x2="85699" y2="20719"/>
                        <a14:foregroundMark x1="85463" y1="29529" x2="85463" y2="25605"/>
                        <a14:foregroundMark x1="81320" y1="25452" x2="81616" y2="25375"/>
                        <a14:foregroundMark x1="76677" y1="7668" x2="78594" y2="8946"/>
                        <a14:foregroundMark x1="86422" y1="3514" x2="85942" y2="5911"/>
                        <a14:foregroundMark x1="92812" y1="9105" x2="94249" y2="8307"/>
                        <a14:foregroundMark x1="96006" y1="16294" x2="98243" y2="16294"/>
                        <a14:foregroundMark x1="92971" y1="23323" x2="94569" y2="24281"/>
                        <a14:foregroundMark x1="77157" y1="23802" x2="79073" y2="23003"/>
                        <a14:foregroundMark x1="74601" y1="15176" x2="75879" y2="15176"/>
                        <a14:backgroundMark x1="49361" y1="39137" x2="49361" y2="39137"/>
                        <a14:backgroundMark x1="44569" y1="39137" x2="42971" y2="44888"/>
                        <a14:backgroundMark x1="35144" y1="61182" x2="37220" y2="62141"/>
                        <a14:backgroundMark x1="14856" y1="85144" x2="12141" y2="84665"/>
                        <a14:backgroundMark x1="11661" y1="63259" x2="11661" y2="69968"/>
                        <a14:backgroundMark x1="17891" y1="86262" x2="11182" y2="83067"/>
                        <a14:backgroundMark x1="13259" y1="80990" x2="19968" y2="83067"/>
                        <a14:backgroundMark x1="19489" y1="87380" x2="23642" y2="88339"/>
                        <a14:backgroundMark x1="12141" y1="79393" x2="11182" y2="82588"/>
                        <a14:backgroundMark x1="9585" y1="79393" x2="9585" y2="79393"/>
                        <a14:backgroundMark x1="9585" y1="82354" x2="9585" y2="83067"/>
                        <a14:backgroundMark x1="9585" y1="76837" x2="9585" y2="81280"/>
                        <a14:backgroundMark x1="52396" y1="68530" x2="52396" y2="68530"/>
                        <a14:backgroundMark x1="50958" y1="68530" x2="50958" y2="68530"/>
                        <a14:backgroundMark x1="81470" y1="25240" x2="81470" y2="25240"/>
                        <a14:backgroundMark x1="81949" y1="24281" x2="81789" y2="25399"/>
                        <a14:backgroundMark x1="80032" y1="25719" x2="81150" y2="25719"/>
                        <a14:backgroundMark x1="84984" y1="31629" x2="85623" y2="31629"/>
                        <a14:backgroundMark x1="80032" y1="26997" x2="80032" y2="26358"/>
                        <a14:backgroundMark x1="78594" y1="26198" x2="78435" y2="26997"/>
                        <a14:backgroundMark x1="84665" y1="24601" x2="86102" y2="24601"/>
                        <a14:backgroundMark x1="84824" y1="31629" x2="86102" y2="31629"/>
                        <a14:backgroundMark x1="90096" y1="48403" x2="89936" y2="49840"/>
                        <a14:backgroundMark x1="88179" y1="47444" x2="89457" y2="48562"/>
                        <a14:backgroundMark x1="75879" y1="52556" x2="75879" y2="52556"/>
                        <a14:backgroundMark x1="76518" y1="53355" x2="77157" y2="52716"/>
                        <a14:backgroundMark x1="78115" y1="51118" x2="77796" y2="51597"/>
                        <a14:backgroundMark x1="76837" y1="53355" x2="78115" y2="51757"/>
                        <a14:backgroundMark x1="78435" y1="51438" x2="75240" y2="53195"/>
                        <a14:backgroundMark x1="25399" y1="58626" x2="25879" y2="61981"/>
                        <a14:backgroundMark x1="13419" y1="87859" x2="8307" y2="80192"/>
                        <a14:backgroundMark x1="9105" y1="87859" x2="14856" y2="89297"/>
                        <a14:backgroundMark x1="8786" y1="75879" x2="8626" y2="89457"/>
                        <a14:backgroundMark x1="13738" y1="91054" x2="18371" y2="91054"/>
                        <a14:backgroundMark x1="19169" y1="84665" x2="19649" y2="86741"/>
                        <a14:backgroundMark x1="26997" y1="91534" x2="27316" y2="90735"/>
                        <a14:backgroundMark x1="90735" y1="89137" x2="90575" y2="90575"/>
                        <a14:backgroundMark x1="84185" y1="14058" x2="84984" y2="17732"/>
                        <a14:backgroundMark x1="83706" y1="18211" x2="84824" y2="19010"/>
                        <a14:backgroundMark x1="84665" y1="19489" x2="86422" y2="19649"/>
                        <a14:backgroundMark x1="78914" y1="26518" x2="80192" y2="26358"/>
                        <a14:backgroundMark x1="84665" y1="30351" x2="86262" y2="3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11" y="2589833"/>
            <a:ext cx="553847" cy="553847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10CAAA5-E126-CD78-9F24-1759B3DB43F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11748"/>
          <a:stretch/>
        </p:blipFill>
        <p:spPr bwMode="auto">
          <a:xfrm>
            <a:off x="2482985" y="3520081"/>
            <a:ext cx="5650921" cy="3305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4D3AE932-3131-6263-3C0D-EF2DD1ABDD71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2608723" y="2763031"/>
            <a:ext cx="410924" cy="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Verbindingslijn: gekromd 27">
            <a:extLst>
              <a:ext uri="{FF2B5EF4-FFF2-40B4-BE49-F238E27FC236}">
                <a16:creationId xmlns:a16="http://schemas.microsoft.com/office/drawing/2014/main" id="{1D7DF6E4-3E7E-EDD3-11BF-3CBB9DFFEBC3}"/>
              </a:ext>
            </a:extLst>
          </p:cNvPr>
          <p:cNvCxnSpPr>
            <a:cxnSpLocks/>
            <a:stCxn id="9" idx="3"/>
            <a:endCxn id="25" idx="0"/>
          </p:cNvCxnSpPr>
          <p:nvPr/>
        </p:nvCxnSpPr>
        <p:spPr>
          <a:xfrm flipV="1">
            <a:off x="4124158" y="2207865"/>
            <a:ext cx="1752757" cy="555166"/>
          </a:xfrm>
          <a:prstGeom prst="curvedConnector4">
            <a:avLst>
              <a:gd name="adj1" fmla="val 8435"/>
              <a:gd name="adj2" fmla="val 112353"/>
            </a:avLst>
          </a:prstGeom>
          <a:ln>
            <a:solidFill>
              <a:srgbClr val="A9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74F80B0D-8EA8-2659-CE5E-E0C4C719EE91}"/>
              </a:ext>
            </a:extLst>
          </p:cNvPr>
          <p:cNvCxnSpPr>
            <a:cxnSpLocks/>
          </p:cNvCxnSpPr>
          <p:nvPr/>
        </p:nvCxnSpPr>
        <p:spPr>
          <a:xfrm flipV="1">
            <a:off x="4103840" y="2274382"/>
            <a:ext cx="4240800" cy="488649"/>
          </a:xfrm>
          <a:prstGeom prst="curvedConnector4">
            <a:avLst>
              <a:gd name="adj1" fmla="val 1501"/>
              <a:gd name="adj2" fmla="val 181631"/>
            </a:avLst>
          </a:prstGeom>
          <a:ln>
            <a:solidFill>
              <a:srgbClr val="C0D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8F259EDB-FA73-70B0-359D-E14F342C8F33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 flipV="1">
            <a:off x="4124158" y="2287147"/>
            <a:ext cx="6409358" cy="475884"/>
          </a:xfrm>
          <a:prstGeom prst="curvedConnector4">
            <a:avLst>
              <a:gd name="adj1" fmla="val -827"/>
              <a:gd name="adj2" fmla="val 213723"/>
            </a:avLst>
          </a:prstGeom>
          <a:ln>
            <a:solidFill>
              <a:srgbClr val="A9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42D7E27B-2896-43B4-2F7B-2AA89000423D}"/>
              </a:ext>
            </a:extLst>
          </p:cNvPr>
          <p:cNvSpPr/>
          <p:nvPr/>
        </p:nvSpPr>
        <p:spPr>
          <a:xfrm>
            <a:off x="3019647" y="4070659"/>
            <a:ext cx="653193" cy="2391101"/>
          </a:xfrm>
          <a:prstGeom prst="rect">
            <a:avLst/>
          </a:prstGeom>
          <a:solidFill>
            <a:srgbClr val="B9E4FF">
              <a:alpha val="91000"/>
            </a:srgbClr>
          </a:solidFill>
          <a:ln>
            <a:solidFill>
              <a:srgbClr val="B9E4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B361528-074C-0F4D-8CA0-298FB2B55F03}"/>
              </a:ext>
            </a:extLst>
          </p:cNvPr>
          <p:cNvSpPr/>
          <p:nvPr/>
        </p:nvSpPr>
        <p:spPr>
          <a:xfrm>
            <a:off x="6092750" y="4070659"/>
            <a:ext cx="1885390" cy="2391101"/>
          </a:xfrm>
          <a:prstGeom prst="rect">
            <a:avLst/>
          </a:prstGeom>
          <a:solidFill>
            <a:srgbClr val="B9E4FF">
              <a:alpha val="91000"/>
            </a:srgbClr>
          </a:solidFill>
          <a:ln>
            <a:solidFill>
              <a:srgbClr val="B9E4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AE90C4-CC5C-0EC3-D4C5-1C9EC4AFF58C}"/>
              </a:ext>
            </a:extLst>
          </p:cNvPr>
          <p:cNvSpPr txBox="1"/>
          <p:nvPr/>
        </p:nvSpPr>
        <p:spPr>
          <a:xfrm>
            <a:off x="5277242" y="2375571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/>
              <a:t>Transportmiddel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26B41C6-1E56-9286-D285-60A28BF27EF1}"/>
              </a:ext>
            </a:extLst>
          </p:cNvPr>
          <p:cNvSpPr txBox="1"/>
          <p:nvPr/>
        </p:nvSpPr>
        <p:spPr>
          <a:xfrm>
            <a:off x="7818513" y="2339775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>
                <a:solidFill>
                  <a:schemeClr val="accent3"/>
                </a:solidFill>
              </a:rPr>
              <a:t>Teeltwijze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6131D0-5D9B-7477-FE17-314F426C6048}"/>
              </a:ext>
            </a:extLst>
          </p:cNvPr>
          <p:cNvSpPr txBox="1"/>
          <p:nvPr/>
        </p:nvSpPr>
        <p:spPr>
          <a:xfrm>
            <a:off x="9931334" y="2287147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/>
              <a:t>Transportafstand</a:t>
            </a:r>
          </a:p>
        </p:txBody>
      </p:sp>
    </p:spTree>
    <p:extLst>
      <p:ext uri="{BB962C8B-B14F-4D97-AF65-F5344CB8AC3E}">
        <p14:creationId xmlns:p14="http://schemas.microsoft.com/office/powerpoint/2010/main" val="323497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al 25">
            <a:extLst>
              <a:ext uri="{FF2B5EF4-FFF2-40B4-BE49-F238E27FC236}">
                <a16:creationId xmlns:a16="http://schemas.microsoft.com/office/drawing/2014/main" id="{ECFAC1DD-F0E2-F03C-793D-039519303FED}"/>
              </a:ext>
            </a:extLst>
          </p:cNvPr>
          <p:cNvSpPr/>
          <p:nvPr/>
        </p:nvSpPr>
        <p:spPr>
          <a:xfrm>
            <a:off x="7208081" y="2274382"/>
            <a:ext cx="2313753" cy="977295"/>
          </a:xfrm>
          <a:prstGeom prst="ellipse">
            <a:avLst/>
          </a:prstGeom>
          <a:solidFill>
            <a:srgbClr val="C0D73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A4266BB9-6B95-3150-37D5-25FEE7A38881}"/>
              </a:ext>
            </a:extLst>
          </p:cNvPr>
          <p:cNvSpPr/>
          <p:nvPr/>
        </p:nvSpPr>
        <p:spPr>
          <a:xfrm>
            <a:off x="4587486" y="2207865"/>
            <a:ext cx="2578858" cy="1053854"/>
          </a:xfrm>
          <a:prstGeom prst="ellipse">
            <a:avLst/>
          </a:prstGeom>
          <a:solidFill>
            <a:srgbClr val="A9A9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BACFE-4CBE-8F9D-BD4B-5756F90F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Handelingsperspectieven</a:t>
            </a:r>
            <a:br>
              <a:rPr lang="nl-NL"/>
            </a:br>
            <a:r>
              <a:rPr lang="nl-NL" sz="2400">
                <a:solidFill>
                  <a:schemeClr val="tx2"/>
                </a:solidFill>
              </a:rPr>
              <a:t>Uit het seizoen</a:t>
            </a:r>
            <a:endParaRPr lang="nl-NL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A69C5-7D79-B8ED-741F-29837577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04" y="1567191"/>
            <a:ext cx="8724008" cy="504438"/>
          </a:xfrm>
        </p:spPr>
        <p:txBody>
          <a:bodyPr/>
          <a:lstStyle/>
          <a:p>
            <a:r>
              <a:rPr lang="nl-NL"/>
              <a:t>Factoren die bepalend zijn voor milieu-impact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159898-0B29-0C8D-E408-A5A3384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21</a:t>
            </a:fld>
            <a:endParaRPr lang="nl-NL" noProof="1"/>
          </a:p>
        </p:txBody>
      </p:sp>
      <p:pic>
        <p:nvPicPr>
          <p:cNvPr id="7" name="Graphic 6" descr="Maandkalender met effen opvulling">
            <a:extLst>
              <a:ext uri="{FF2B5EF4-FFF2-40B4-BE49-F238E27FC236}">
                <a16:creationId xmlns:a16="http://schemas.microsoft.com/office/drawing/2014/main" id="{983FC002-D21E-477C-C559-DFC2863D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9971" y="2150332"/>
            <a:ext cx="1228752" cy="1228752"/>
          </a:xfrm>
          <a:prstGeom prst="rect">
            <a:avLst/>
          </a:prstGeom>
        </p:spPr>
      </p:pic>
      <p:pic>
        <p:nvPicPr>
          <p:cNvPr id="9" name="Graphic 8" descr="Kaart met speld silhouet">
            <a:extLst>
              <a:ext uri="{FF2B5EF4-FFF2-40B4-BE49-F238E27FC236}">
                <a16:creationId xmlns:a16="http://schemas.microsoft.com/office/drawing/2014/main" id="{452C350D-C363-E955-B283-50793A4FD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9647" y="2210775"/>
            <a:ext cx="1104511" cy="1104511"/>
          </a:xfrm>
          <a:prstGeom prst="rect">
            <a:avLst/>
          </a:prstGeom>
        </p:spPr>
      </p:pic>
      <p:pic>
        <p:nvPicPr>
          <p:cNvPr id="13" name="Graphic 12" descr="Vertrekken met effen opvulling">
            <a:extLst>
              <a:ext uri="{FF2B5EF4-FFF2-40B4-BE49-F238E27FC236}">
                <a16:creationId xmlns:a16="http://schemas.microsoft.com/office/drawing/2014/main" id="{F2E0688E-A9CB-8CC1-9DC2-A8853B574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0217" y="2500408"/>
            <a:ext cx="595167" cy="595167"/>
          </a:xfrm>
          <a:prstGeom prst="rect">
            <a:avLst/>
          </a:prstGeom>
        </p:spPr>
      </p:pic>
      <p:pic>
        <p:nvPicPr>
          <p:cNvPr id="15" name="Graphic 14" descr="Vracht met effen opvulling">
            <a:extLst>
              <a:ext uri="{FF2B5EF4-FFF2-40B4-BE49-F238E27FC236}">
                <a16:creationId xmlns:a16="http://schemas.microsoft.com/office/drawing/2014/main" id="{9C2E4612-0F0F-2806-47E7-B278F77A5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11439" y="2467134"/>
            <a:ext cx="595167" cy="595167"/>
          </a:xfrm>
          <a:prstGeom prst="rect">
            <a:avLst/>
          </a:prstGeom>
        </p:spPr>
      </p:pic>
      <p:pic>
        <p:nvPicPr>
          <p:cNvPr id="17" name="Graphic 16" descr="Vrachtwagen met effen opvulling">
            <a:extLst>
              <a:ext uri="{FF2B5EF4-FFF2-40B4-BE49-F238E27FC236}">
                <a16:creationId xmlns:a16="http://schemas.microsoft.com/office/drawing/2014/main" id="{3F5B3B6F-3C4E-7235-A085-D98A21B94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2750" y="2493885"/>
            <a:ext cx="595167" cy="595167"/>
          </a:xfrm>
          <a:prstGeom prst="rect">
            <a:avLst/>
          </a:prstGeom>
        </p:spPr>
      </p:pic>
      <p:pic>
        <p:nvPicPr>
          <p:cNvPr id="19" name="Graphic 18" descr="Route tussen twee spelden, met een pad met effen opvulling">
            <a:extLst>
              <a:ext uri="{FF2B5EF4-FFF2-40B4-BE49-F238E27FC236}">
                <a16:creationId xmlns:a16="http://schemas.microsoft.com/office/drawing/2014/main" id="{F9E1A43C-92A3-0574-D200-6AAE42214B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09446" y="2422186"/>
            <a:ext cx="839533" cy="839533"/>
          </a:xfrm>
          <a:prstGeom prst="rect">
            <a:avLst/>
          </a:prstGeom>
        </p:spPr>
      </p:pic>
      <p:pic>
        <p:nvPicPr>
          <p:cNvPr id="21" name="Graphic 20" descr="Landbouw met effen opvulling">
            <a:extLst>
              <a:ext uri="{FF2B5EF4-FFF2-40B4-BE49-F238E27FC236}">
                <a16:creationId xmlns:a16="http://schemas.microsoft.com/office/drawing/2014/main" id="{CD7176AE-9496-1729-BCEA-ECAC00B533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764" y="2511511"/>
            <a:ext cx="631325" cy="63132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10CAAA5-E126-CD78-9F24-1759B3DB43F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11748"/>
          <a:stretch/>
        </p:blipFill>
        <p:spPr bwMode="auto">
          <a:xfrm>
            <a:off x="2482985" y="3520081"/>
            <a:ext cx="5650921" cy="3305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4D3AE932-3131-6263-3C0D-EF2DD1ABDD71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2608723" y="2763031"/>
            <a:ext cx="410924" cy="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Verbindingslijn: gekromd 27">
            <a:extLst>
              <a:ext uri="{FF2B5EF4-FFF2-40B4-BE49-F238E27FC236}">
                <a16:creationId xmlns:a16="http://schemas.microsoft.com/office/drawing/2014/main" id="{1D7DF6E4-3E7E-EDD3-11BF-3CBB9DFFEBC3}"/>
              </a:ext>
            </a:extLst>
          </p:cNvPr>
          <p:cNvCxnSpPr>
            <a:cxnSpLocks/>
            <a:stCxn id="9" idx="3"/>
            <a:endCxn id="25" idx="0"/>
          </p:cNvCxnSpPr>
          <p:nvPr/>
        </p:nvCxnSpPr>
        <p:spPr>
          <a:xfrm flipV="1">
            <a:off x="4124158" y="2207865"/>
            <a:ext cx="1752757" cy="555166"/>
          </a:xfrm>
          <a:prstGeom prst="curvedConnector4">
            <a:avLst>
              <a:gd name="adj1" fmla="val 8435"/>
              <a:gd name="adj2" fmla="val 112353"/>
            </a:avLst>
          </a:prstGeom>
          <a:ln>
            <a:solidFill>
              <a:srgbClr val="A9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kromd 31">
            <a:extLst>
              <a:ext uri="{FF2B5EF4-FFF2-40B4-BE49-F238E27FC236}">
                <a16:creationId xmlns:a16="http://schemas.microsoft.com/office/drawing/2014/main" id="{74F80B0D-8EA8-2659-CE5E-E0C4C719EE91}"/>
              </a:ext>
            </a:extLst>
          </p:cNvPr>
          <p:cNvCxnSpPr>
            <a:cxnSpLocks/>
          </p:cNvCxnSpPr>
          <p:nvPr/>
        </p:nvCxnSpPr>
        <p:spPr>
          <a:xfrm flipV="1">
            <a:off x="4103840" y="2274382"/>
            <a:ext cx="4240800" cy="488649"/>
          </a:xfrm>
          <a:prstGeom prst="curvedConnector4">
            <a:avLst>
              <a:gd name="adj1" fmla="val 1501"/>
              <a:gd name="adj2" fmla="val 181631"/>
            </a:avLst>
          </a:prstGeom>
          <a:ln>
            <a:solidFill>
              <a:srgbClr val="C0D7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8F259EDB-FA73-70B0-359D-E14F342C8F33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V="1">
            <a:off x="4124158" y="2287147"/>
            <a:ext cx="6409358" cy="475884"/>
          </a:xfrm>
          <a:prstGeom prst="curvedConnector4">
            <a:avLst>
              <a:gd name="adj1" fmla="val -2105"/>
              <a:gd name="adj2" fmla="val 212122"/>
            </a:avLst>
          </a:prstGeom>
          <a:ln>
            <a:solidFill>
              <a:srgbClr val="A9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42D7E27B-2896-43B4-2F7B-2AA89000423D}"/>
              </a:ext>
            </a:extLst>
          </p:cNvPr>
          <p:cNvSpPr/>
          <p:nvPr/>
        </p:nvSpPr>
        <p:spPr>
          <a:xfrm>
            <a:off x="3019647" y="4070659"/>
            <a:ext cx="1178973" cy="2391101"/>
          </a:xfrm>
          <a:prstGeom prst="rect">
            <a:avLst/>
          </a:prstGeom>
          <a:solidFill>
            <a:srgbClr val="B9E4FF">
              <a:alpha val="91000"/>
            </a:srgbClr>
          </a:solidFill>
          <a:ln>
            <a:solidFill>
              <a:srgbClr val="B9E4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B361528-074C-0F4D-8CA0-298FB2B55F03}"/>
              </a:ext>
            </a:extLst>
          </p:cNvPr>
          <p:cNvSpPr/>
          <p:nvPr/>
        </p:nvSpPr>
        <p:spPr>
          <a:xfrm>
            <a:off x="6092750" y="4070659"/>
            <a:ext cx="1885390" cy="2391101"/>
          </a:xfrm>
          <a:prstGeom prst="rect">
            <a:avLst/>
          </a:prstGeom>
          <a:solidFill>
            <a:srgbClr val="B9E4FF">
              <a:alpha val="91000"/>
            </a:srgbClr>
          </a:solidFill>
          <a:ln>
            <a:solidFill>
              <a:srgbClr val="B9E4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3" descr="De bronafbeelding bekijken">
            <a:extLst>
              <a:ext uri="{FF2B5EF4-FFF2-40B4-BE49-F238E27FC236}">
                <a16:creationId xmlns:a16="http://schemas.microsoft.com/office/drawing/2014/main" id="{7E18D7F1-9C01-D07C-1D04-CBFC8DDC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55" b="95687" l="2077" r="98243">
                        <a14:foregroundMark x1="38978" y1="28435" x2="38978" y2="28435"/>
                        <a14:foregroundMark x1="26038" y1="57188" x2="26038" y2="58535"/>
                        <a14:foregroundMark x1="51757" y1="68371" x2="51757" y2="68371"/>
                        <a14:foregroundMark x1="94888" y1="64217" x2="94888" y2="64217"/>
                        <a14:foregroundMark x1="6390" y1="41214" x2="4313" y2="61182"/>
                        <a14:foregroundMark x1="27284" y1="90824" x2="29553" y2="92492"/>
                        <a14:foregroundMark x1="26713" y1="90404" x2="27260" y2="90806"/>
                        <a14:foregroundMark x1="5431" y1="74760" x2="6924" y2="75857"/>
                        <a14:foregroundMark x1="29553" y1="92492" x2="84984" y2="94089"/>
                        <a14:foregroundMark x1="84984" y1="94089" x2="89826" y2="90492"/>
                        <a14:foregroundMark x1="29393" y1="30831" x2="29393" y2="30831"/>
                        <a14:foregroundMark x1="28914" y1="32428" x2="28914" y2="32428"/>
                        <a14:foregroundMark x1="19968" y1="35463" x2="28435" y2="35463"/>
                        <a14:foregroundMark x1="45687" y1="28754" x2="11661" y2="40735"/>
                        <a14:foregroundMark x1="45687" y1="21885" x2="73323" y2="33866"/>
                        <a14:foregroundMark x1="91388" y1="50001" x2="94249" y2="52556"/>
                        <a14:foregroundMark x1="73323" y1="33866" x2="88356" y2="47293"/>
                        <a14:foregroundMark x1="94249" y1="52556" x2="97444" y2="91534"/>
                        <a14:foregroundMark x1="4792" y1="61182" x2="4952" y2="89936"/>
                        <a14:foregroundMark x1="27019" y1="91554" x2="83387" y2="95687"/>
                        <a14:foregroundMark x1="18452" y1="90926" x2="26990" y2="91552"/>
                        <a14:foregroundMark x1="4952" y1="89936" x2="7988" y2="90159"/>
                        <a14:foregroundMark x1="6791" y1="75856" x2="2236" y2="66134"/>
                        <a14:foregroundMark x1="15335" y1="94089" x2="14987" y2="93346"/>
                        <a14:foregroundMark x1="2236" y1="66134" x2="2236" y2="54313"/>
                        <a14:foregroundMark x1="26837" y1="48562" x2="26837" y2="48562"/>
                        <a14:foregroundMark x1="24760" y1="51757" x2="24760" y2="51757"/>
                        <a14:foregroundMark x1="22684" y1="60064" x2="22684" y2="60064"/>
                        <a14:foregroundMark x1="24722" y1="58722" x2="24760" y2="57508"/>
                        <a14:foregroundMark x1="24281" y1="72684" x2="24613" y2="62161"/>
                        <a14:foregroundMark x1="23642" y1="82109" x2="23642" y2="73163"/>
                        <a14:foregroundMark x1="47764" y1="83067" x2="47764" y2="59585"/>
                        <a14:foregroundMark x1="48243" y1="59585" x2="50319" y2="50639"/>
                        <a14:foregroundMark x1="73323" y1="85783" x2="72843" y2="63738"/>
                        <a14:foregroundMark x1="72364" y1="62780" x2="72843" y2="55911"/>
                        <a14:foregroundMark x1="78622" y1="50506" x2="82268" y2="47604"/>
                        <a14:foregroundMark x1="74441" y1="53834" x2="75242" y2="53197"/>
                        <a14:foregroundMark x1="65016" y1="60064" x2="69649" y2="66454"/>
                        <a14:foregroundMark x1="82001" y1="14525" x2="81150" y2="13099"/>
                        <a14:foregroundMark x1="86647" y1="22309" x2="85699" y2="20719"/>
                        <a14:foregroundMark x1="85463" y1="29529" x2="85463" y2="25605"/>
                        <a14:foregroundMark x1="81320" y1="25452" x2="81616" y2="25375"/>
                        <a14:foregroundMark x1="76677" y1="7668" x2="78594" y2="8946"/>
                        <a14:foregroundMark x1="86422" y1="3514" x2="85942" y2="5911"/>
                        <a14:foregroundMark x1="92812" y1="9105" x2="94249" y2="8307"/>
                        <a14:foregroundMark x1="96006" y1="16294" x2="98243" y2="16294"/>
                        <a14:foregroundMark x1="92971" y1="23323" x2="94569" y2="24281"/>
                        <a14:foregroundMark x1="77157" y1="23802" x2="79073" y2="23003"/>
                        <a14:foregroundMark x1="74601" y1="15176" x2="75879" y2="15176"/>
                        <a14:backgroundMark x1="49361" y1="39137" x2="49361" y2="39137"/>
                        <a14:backgroundMark x1="44569" y1="39137" x2="42971" y2="44888"/>
                        <a14:backgroundMark x1="35144" y1="61182" x2="37220" y2="62141"/>
                        <a14:backgroundMark x1="14856" y1="85144" x2="12141" y2="84665"/>
                        <a14:backgroundMark x1="11661" y1="63259" x2="11661" y2="69968"/>
                        <a14:backgroundMark x1="17891" y1="86262" x2="11182" y2="83067"/>
                        <a14:backgroundMark x1="13259" y1="80990" x2="19968" y2="83067"/>
                        <a14:backgroundMark x1="19489" y1="87380" x2="23642" y2="88339"/>
                        <a14:backgroundMark x1="12141" y1="79393" x2="11182" y2="82588"/>
                        <a14:backgroundMark x1="9585" y1="79393" x2="9585" y2="79393"/>
                        <a14:backgroundMark x1="9585" y1="82354" x2="9585" y2="83067"/>
                        <a14:backgroundMark x1="9585" y1="76837" x2="9585" y2="81280"/>
                        <a14:backgroundMark x1="52396" y1="68530" x2="52396" y2="68530"/>
                        <a14:backgroundMark x1="50958" y1="68530" x2="50958" y2="68530"/>
                        <a14:backgroundMark x1="81470" y1="25240" x2="81470" y2="25240"/>
                        <a14:backgroundMark x1="81949" y1="24281" x2="81789" y2="25399"/>
                        <a14:backgroundMark x1="80032" y1="25719" x2="81150" y2="25719"/>
                        <a14:backgroundMark x1="84984" y1="31629" x2="85623" y2="31629"/>
                        <a14:backgroundMark x1="80032" y1="26997" x2="80032" y2="26358"/>
                        <a14:backgroundMark x1="78594" y1="26198" x2="78435" y2="26997"/>
                        <a14:backgroundMark x1="84665" y1="24601" x2="86102" y2="24601"/>
                        <a14:backgroundMark x1="84824" y1="31629" x2="86102" y2="31629"/>
                        <a14:backgroundMark x1="90096" y1="48403" x2="89936" y2="49840"/>
                        <a14:backgroundMark x1="88179" y1="47444" x2="89457" y2="48562"/>
                        <a14:backgroundMark x1="75879" y1="52556" x2="75879" y2="52556"/>
                        <a14:backgroundMark x1="76518" y1="53355" x2="77157" y2="52716"/>
                        <a14:backgroundMark x1="78115" y1="51118" x2="77796" y2="51597"/>
                        <a14:backgroundMark x1="76837" y1="53355" x2="78115" y2="51757"/>
                        <a14:backgroundMark x1="78435" y1="51438" x2="75240" y2="53195"/>
                        <a14:backgroundMark x1="25399" y1="58626" x2="25879" y2="61981"/>
                        <a14:backgroundMark x1="13419" y1="87859" x2="8307" y2="80192"/>
                        <a14:backgroundMark x1="9105" y1="87859" x2="14856" y2="89297"/>
                        <a14:backgroundMark x1="8786" y1="75879" x2="8626" y2="89457"/>
                        <a14:backgroundMark x1="13738" y1="91054" x2="18371" y2="91054"/>
                        <a14:backgroundMark x1="19169" y1="84665" x2="19649" y2="86741"/>
                        <a14:backgroundMark x1="26997" y1="91534" x2="27316" y2="90735"/>
                        <a14:backgroundMark x1="90735" y1="89137" x2="90575" y2="90575"/>
                        <a14:backgroundMark x1="84185" y1="14058" x2="84984" y2="17732"/>
                        <a14:backgroundMark x1="83706" y1="18211" x2="84824" y2="19010"/>
                        <a14:backgroundMark x1="84665" y1="19489" x2="86422" y2="19649"/>
                        <a14:backgroundMark x1="78914" y1="26518" x2="80192" y2="26358"/>
                        <a14:backgroundMark x1="84665" y1="30351" x2="86262" y2="3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37" y="2493884"/>
            <a:ext cx="621133" cy="6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2ECA25E-9EA0-0835-404E-3ED00DA1C3CA}"/>
              </a:ext>
            </a:extLst>
          </p:cNvPr>
          <p:cNvSpPr txBox="1"/>
          <p:nvPr/>
        </p:nvSpPr>
        <p:spPr>
          <a:xfrm>
            <a:off x="5277242" y="2375571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>
                <a:solidFill>
                  <a:schemeClr val="accent3"/>
                </a:solidFill>
              </a:rPr>
              <a:t>Transportmiddel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CC18C87-2AE9-6C57-F4BD-5336B80A1866}"/>
              </a:ext>
            </a:extLst>
          </p:cNvPr>
          <p:cNvSpPr txBox="1"/>
          <p:nvPr/>
        </p:nvSpPr>
        <p:spPr>
          <a:xfrm>
            <a:off x="7818513" y="2339775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/>
              <a:t>Teeltwijze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41BC502-B51D-7DE1-F713-795C3E89F037}"/>
              </a:ext>
            </a:extLst>
          </p:cNvPr>
          <p:cNvSpPr txBox="1"/>
          <p:nvPr/>
        </p:nvSpPr>
        <p:spPr>
          <a:xfrm>
            <a:off x="9931334" y="2287147"/>
            <a:ext cx="120436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200" b="1">
                <a:solidFill>
                  <a:schemeClr val="accent3"/>
                </a:solidFill>
              </a:rPr>
              <a:t>Transportafstand</a:t>
            </a:r>
          </a:p>
        </p:txBody>
      </p:sp>
    </p:spTree>
    <p:extLst>
      <p:ext uri="{BB962C8B-B14F-4D97-AF65-F5344CB8AC3E}">
        <p14:creationId xmlns:p14="http://schemas.microsoft.com/office/powerpoint/2010/main" val="249406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86E52F0-F17E-3ECB-3CA1-16FE8C52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0"/>
            <a:ext cx="10273338" cy="843268"/>
          </a:xfrm>
        </p:spPr>
        <p:txBody>
          <a:bodyPr/>
          <a:lstStyle/>
          <a:p>
            <a:r>
              <a:rPr lang="nl-NL" dirty="0"/>
              <a:t>Milieudruk van een consument (klimaatimpact in de keten)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1E4EC67-0BBD-4061-2138-07A1E1342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3" t="1840" r="775" b="2068"/>
          <a:stretch/>
        </p:blipFill>
        <p:spPr bwMode="auto">
          <a:xfrm>
            <a:off x="1189342" y="1012447"/>
            <a:ext cx="7995454" cy="4843604"/>
          </a:xfrm>
          <a:prstGeom prst="rect">
            <a:avLst/>
          </a:prstGeom>
          <a:ln>
            <a:solidFill>
              <a:srgbClr val="009EE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781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F9581-32C8-2F1A-CDD6-4A461303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 en onderzoeksvragen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D69481-159E-51D4-D62E-182DD184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Doel:</a:t>
            </a:r>
            <a:r>
              <a:rPr lang="nl-NL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 Het verduurzamen van de voedselvoorziening voor Den Haag.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Deelvragen:</a:t>
            </a:r>
            <a:endParaRPr lang="nl-NL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Via welke kanalen krijgen de inwoners van Den Haag hun voedsel toegeleverd?</a:t>
            </a: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endParaRPr lang="nl-NL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Welke soorten voedsel veroorzaken in Den Haag de grootste milieudruk?</a:t>
            </a: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endParaRPr lang="nl-NL" sz="18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Maiandra GD" panose="020E0502030308020204" pitchFamily="34" charset="0"/>
            </a:endParaRPr>
          </a:p>
          <a:p>
            <a:pPr marL="342900" lvl="0" indent="-342900">
              <a:lnSpc>
                <a:spcPts val="1200"/>
              </a:lnSpc>
              <a:buFont typeface="+mj-lt"/>
              <a:buAutoNum type="arabicPeriod"/>
            </a:pPr>
            <a:r>
              <a:rPr lang="nl-NL" sz="18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Welke maatregelen kunnen helpen om de Haagse voedselvoorziening te verduurzamen?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23EA2C-C7C6-3220-E936-CF6E37D1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03663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0918B-6B48-31C3-26B9-7ABFBCAA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21" y="0"/>
            <a:ext cx="10273338" cy="843268"/>
          </a:xfrm>
        </p:spPr>
        <p:txBody>
          <a:bodyPr/>
          <a:lstStyle/>
          <a:p>
            <a:r>
              <a:rPr lang="nl-NL" dirty="0"/>
              <a:t>Waar kopen inwoners van Den Haag hun voedsel?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3EEDB-9DB7-953A-9AF1-70E1042A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832" y="5984924"/>
            <a:ext cx="7343353" cy="1321956"/>
          </a:xfrm>
        </p:spPr>
        <p:txBody>
          <a:bodyPr/>
          <a:lstStyle/>
          <a:p>
            <a:endParaRPr lang="nl-NL" sz="1200" dirty="0"/>
          </a:p>
          <a:p>
            <a:pPr marL="0" indent="0">
              <a:buNone/>
            </a:pPr>
            <a:r>
              <a:rPr lang="nl-NL" sz="1200" dirty="0"/>
              <a:t>Data over omzet naar verkoopkanaal omgerekend naar inkoopwaarde en vervolgens naar </a:t>
            </a:r>
            <a:r>
              <a:rPr lang="nl-NL" sz="1200" dirty="0">
                <a:solidFill>
                  <a:schemeClr val="tx2"/>
                </a:solidFill>
              </a:rPr>
              <a:t>gewicht</a:t>
            </a:r>
            <a:endParaRPr lang="nl-NL" sz="1200" dirty="0">
              <a:solidFill>
                <a:srgbClr val="FF0000"/>
              </a:solidFill>
            </a:endParaRPr>
          </a:p>
          <a:p>
            <a:endParaRPr lang="nl-NL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sz="1200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E19674-3359-0192-E3F5-D9C2B3E2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C6C1EA2-4245-8A3B-1DDC-4E2558445A88}"/>
              </a:ext>
            </a:extLst>
          </p:cNvPr>
          <p:cNvGrpSpPr/>
          <p:nvPr/>
        </p:nvGrpSpPr>
        <p:grpSpPr>
          <a:xfrm>
            <a:off x="1175821" y="1045227"/>
            <a:ext cx="7180239" cy="4939697"/>
            <a:chOff x="0" y="0"/>
            <a:chExt cx="4499991" cy="2679838"/>
          </a:xfrm>
        </p:grpSpPr>
        <p:graphicFrame>
          <p:nvGraphicFramePr>
            <p:cNvPr id="9" name="Grafiek 8">
              <a:extLst>
                <a:ext uri="{FF2B5EF4-FFF2-40B4-BE49-F238E27FC236}">
                  <a16:creationId xmlns:a16="http://schemas.microsoft.com/office/drawing/2014/main" id="{51E7D41E-A926-2F0A-044C-CBCDE480421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3003634"/>
                </p:ext>
              </p:extLst>
            </p:nvPr>
          </p:nvGraphicFramePr>
          <p:xfrm>
            <a:off x="0" y="0"/>
            <a:ext cx="4499991" cy="26798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5AAC3AF2-BB51-FEAD-16B7-49062D7C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916" y="2352812"/>
              <a:ext cx="247650" cy="247650"/>
            </a:xfrm>
            <a:prstGeom prst="rect">
              <a:avLst/>
            </a:prstGeom>
          </p:spPr>
        </p:pic>
      </p:grp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B6D658E-EFBE-BAD3-7CFD-7D16D55014D4}"/>
              </a:ext>
            </a:extLst>
          </p:cNvPr>
          <p:cNvSpPr txBox="1">
            <a:spLocks/>
          </p:cNvSpPr>
          <p:nvPr/>
        </p:nvSpPr>
        <p:spPr bwMode="gray">
          <a:xfrm>
            <a:off x="8657616" y="1045227"/>
            <a:ext cx="3219856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4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◦"/>
              <a:defRPr lang="nl-NL" sz="1800" b="0" u="none" kern="1200" baseline="0" noProof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3pPr>
            <a:lvl4pPr marL="921600" marR="0" indent="-230400" algn="l" defTabSz="81651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lang="nl-NL" sz="1800" b="0" u="none" kern="1200" baseline="0" noProof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4pPr>
            <a:lvl5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Font typeface="Arial" pitchFamily="34" charset="0"/>
              <a:buNone/>
              <a:defRPr lang="nl-NL" sz="1800" b="1" u="none" kern="1200" baseline="0" noProof="1" smtClean="0">
                <a:solidFill>
                  <a:srgbClr val="009EE0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5pPr>
            <a:lvl6pPr marL="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0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800" indent="0" algn="l" defTabSz="81651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00" indent="-460800" algn="l" defTabSz="816512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9EE0"/>
              </a:buClr>
              <a:buFont typeface="+mj-lt"/>
              <a:buAutoNum type="arabicPeriod"/>
              <a:defRPr lang="nl-NL" sz="18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 typeface="Calibri" panose="020F0502020204030204" pitchFamily="34" charset="0"/>
              <a:buNone/>
            </a:pPr>
            <a:r>
              <a:rPr lang="nl-NL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Detailhandel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Grote supermarkten 68%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Speciaalzaken 12%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Onderweg 5%</a:t>
            </a:r>
          </a:p>
          <a:p>
            <a:pPr marL="342900" lvl="0" indent="-342900">
              <a:buFont typeface="+mj-lt"/>
              <a:buAutoNum type="arabicPeriod"/>
            </a:pPr>
            <a:endParaRPr lang="nl-NL" sz="1050" dirty="0"/>
          </a:p>
          <a:p>
            <a:pPr marL="0" lvl="0" indent="0">
              <a:buNone/>
            </a:pPr>
            <a:r>
              <a:rPr lang="nl-NL" dirty="0"/>
              <a:t>Horeca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Restaurant + hotels 7%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Recreatie 3%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Zorg 1%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 err="1"/>
              <a:t>Fastfood+cafetaria</a:t>
            </a:r>
            <a:r>
              <a:rPr lang="nl-NL" dirty="0"/>
              <a:t> 2%</a:t>
            </a:r>
          </a:p>
          <a:p>
            <a:pPr marL="0" lvl="0" indent="0">
              <a:buNone/>
            </a:pPr>
            <a:endParaRPr lang="nl-NL" sz="1050" dirty="0"/>
          </a:p>
          <a:p>
            <a:pPr marL="0" lvl="0" indent="0">
              <a:buNone/>
            </a:pPr>
            <a:r>
              <a:rPr lang="nl-NL" dirty="0"/>
              <a:t>Catering 3%</a:t>
            </a:r>
          </a:p>
          <a:p>
            <a:pPr marL="0" lvl="0" indent="0">
              <a:buNone/>
            </a:pPr>
            <a:endParaRPr lang="nl-NL" sz="1100" dirty="0"/>
          </a:p>
          <a:p>
            <a:pPr marL="0" lvl="0" indent="0">
              <a:buNone/>
            </a:pPr>
            <a:r>
              <a:rPr lang="nl-NL" dirty="0"/>
              <a:t>(Voedselbank 0,2%)</a:t>
            </a:r>
          </a:p>
        </p:txBody>
      </p:sp>
    </p:spTree>
    <p:extLst>
      <p:ext uri="{BB962C8B-B14F-4D97-AF65-F5344CB8AC3E}">
        <p14:creationId xmlns:p14="http://schemas.microsoft.com/office/powerpoint/2010/main" val="242097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180C3-0C93-44A4-309D-49C5CE0C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79" y="301535"/>
            <a:ext cx="10273338" cy="843268"/>
          </a:xfrm>
        </p:spPr>
        <p:txBody>
          <a:bodyPr/>
          <a:lstStyle/>
          <a:p>
            <a:r>
              <a:rPr lang="nl-NL" dirty="0"/>
              <a:t>Welke producten veroorzaken de milieudruk?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E59639-2A53-B99E-7D53-ACEC74E3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C18307D-D4AE-893F-2E05-C2A777FA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698" y="1567190"/>
            <a:ext cx="5015544" cy="4320000"/>
          </a:xfrm>
        </p:spPr>
        <p:txBody>
          <a:bodyPr/>
          <a:lstStyle/>
          <a:p>
            <a:r>
              <a:rPr lang="nl-NL" b="1" dirty="0"/>
              <a:t>Dierlijke producten domineren klimaatimpact </a:t>
            </a:r>
          </a:p>
          <a:p>
            <a:r>
              <a:rPr lang="nl-NL" dirty="0"/>
              <a:t>In gewicht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Dierlijke producten: 50%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Granen: 10 %</a:t>
            </a:r>
          </a:p>
          <a:p>
            <a:r>
              <a:rPr lang="nl-NL" dirty="0"/>
              <a:t>In klimaatimpact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Dierlijke producten: 80-90%</a:t>
            </a:r>
          </a:p>
          <a:p>
            <a:pPr lvl="1"/>
            <a:r>
              <a:rPr lang="nl-NL" dirty="0">
                <a:solidFill>
                  <a:schemeClr val="tx2"/>
                </a:solidFill>
              </a:rPr>
              <a:t>Granen: 5%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ACD1C57-CED3-EE1C-B976-1FA31EE45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23"/>
          <a:stretch/>
        </p:blipFill>
        <p:spPr>
          <a:xfrm>
            <a:off x="971671" y="5975287"/>
            <a:ext cx="5200736" cy="594088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ADAF0E8B-C096-401E-A772-872011B12A35}"/>
              </a:ext>
            </a:extLst>
          </p:cNvPr>
          <p:cNvGrpSpPr/>
          <p:nvPr/>
        </p:nvGrpSpPr>
        <p:grpSpPr>
          <a:xfrm>
            <a:off x="1190479" y="1314889"/>
            <a:ext cx="4570412" cy="4608513"/>
            <a:chOff x="0" y="0"/>
            <a:chExt cx="4503166" cy="2743200"/>
          </a:xfrm>
        </p:grpSpPr>
        <p:graphicFrame>
          <p:nvGraphicFramePr>
            <p:cNvPr id="17" name="Grafiek 16">
              <a:extLst>
                <a:ext uri="{FF2B5EF4-FFF2-40B4-BE49-F238E27FC236}">
                  <a16:creationId xmlns:a16="http://schemas.microsoft.com/office/drawing/2014/main" id="{082BF243-F5DB-D6E8-0F31-B19A7AF99E6F}"/>
                </a:ext>
              </a:extLst>
            </p:cNvPr>
            <p:cNvGraphicFramePr/>
            <p:nvPr/>
          </p:nvGraphicFramePr>
          <p:xfrm>
            <a:off x="0" y="0"/>
            <a:ext cx="450316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DFEDDE3C-BB31-6F35-6E2A-A29A52A53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12" y="2499402"/>
              <a:ext cx="252129" cy="164424"/>
            </a:xfrm>
            <a:prstGeom prst="rect">
              <a:avLst/>
            </a:prstGeom>
          </p:spPr>
        </p:pic>
      </p:grp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9C860725-F8B7-3BE4-3455-61ECAB0ABE0F}"/>
              </a:ext>
            </a:extLst>
          </p:cNvPr>
          <p:cNvCxnSpPr/>
          <p:nvPr/>
        </p:nvCxnSpPr>
        <p:spPr>
          <a:xfrm>
            <a:off x="1901225" y="3501130"/>
            <a:ext cx="92345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30A80FF-F220-E549-1A5E-8465BA08A267}"/>
              </a:ext>
            </a:extLst>
          </p:cNvPr>
          <p:cNvCxnSpPr/>
          <p:nvPr/>
        </p:nvCxnSpPr>
        <p:spPr>
          <a:xfrm>
            <a:off x="3417666" y="2048984"/>
            <a:ext cx="92345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33C8E5A6-CD22-5775-4D8D-5F7C62A6D46D}"/>
              </a:ext>
            </a:extLst>
          </p:cNvPr>
          <p:cNvSpPr txBox="1"/>
          <p:nvPr/>
        </p:nvSpPr>
        <p:spPr>
          <a:xfrm>
            <a:off x="2683048" y="3544062"/>
            <a:ext cx="9006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i="1" dirty="0">
                <a:solidFill>
                  <a:schemeClr val="tx2"/>
                </a:solidFill>
              </a:rPr>
              <a:t>Dierlijk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E6C9502-1D49-5525-15B3-528C1789ECCE}"/>
              </a:ext>
            </a:extLst>
          </p:cNvPr>
          <p:cNvSpPr txBox="1"/>
          <p:nvPr/>
        </p:nvSpPr>
        <p:spPr>
          <a:xfrm>
            <a:off x="2683047" y="3314640"/>
            <a:ext cx="9006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i="1" dirty="0">
                <a:solidFill>
                  <a:schemeClr val="tx2"/>
                </a:solidFill>
              </a:rPr>
              <a:t>Plantaardig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04C0446E-8A84-2B9E-EC99-58BCB8BF43D5}"/>
              </a:ext>
            </a:extLst>
          </p:cNvPr>
          <p:cNvSpPr txBox="1"/>
          <p:nvPr/>
        </p:nvSpPr>
        <p:spPr>
          <a:xfrm>
            <a:off x="4225873" y="2057540"/>
            <a:ext cx="9006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i="1" dirty="0">
                <a:solidFill>
                  <a:schemeClr val="tx2"/>
                </a:solidFill>
              </a:rPr>
              <a:t>Dierlijk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3D4B0D1-A7B1-4A66-2B04-DCD829F2EFA8}"/>
              </a:ext>
            </a:extLst>
          </p:cNvPr>
          <p:cNvSpPr txBox="1"/>
          <p:nvPr/>
        </p:nvSpPr>
        <p:spPr>
          <a:xfrm>
            <a:off x="4225872" y="1828118"/>
            <a:ext cx="9006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100" i="1" dirty="0">
                <a:solidFill>
                  <a:schemeClr val="tx2"/>
                </a:solidFill>
              </a:rPr>
              <a:t>Plantaardig</a:t>
            </a:r>
          </a:p>
        </p:txBody>
      </p:sp>
    </p:spTree>
    <p:extLst>
      <p:ext uri="{BB962C8B-B14F-4D97-AF65-F5344CB8AC3E}">
        <p14:creationId xmlns:p14="http://schemas.microsoft.com/office/powerpoint/2010/main" val="228142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>
            <a:extLst>
              <a:ext uri="{FF2B5EF4-FFF2-40B4-BE49-F238E27FC236}">
                <a16:creationId xmlns:a16="http://schemas.microsoft.com/office/drawing/2014/main" id="{C1F0A442-9475-4268-AFE0-17104F6C10EE}"/>
              </a:ext>
            </a:extLst>
          </p:cNvPr>
          <p:cNvGrpSpPr/>
          <p:nvPr/>
        </p:nvGrpSpPr>
        <p:grpSpPr>
          <a:xfrm>
            <a:off x="-599010" y="1805882"/>
            <a:ext cx="5419173" cy="4535786"/>
            <a:chOff x="0" y="0"/>
            <a:chExt cx="4480988" cy="3332164"/>
          </a:xfrm>
        </p:grpSpPr>
        <p:graphicFrame>
          <p:nvGraphicFramePr>
            <p:cNvPr id="25" name="Grafiek 24">
              <a:extLst>
                <a:ext uri="{FF2B5EF4-FFF2-40B4-BE49-F238E27FC236}">
                  <a16:creationId xmlns:a16="http://schemas.microsoft.com/office/drawing/2014/main" id="{A0DD58B0-B34F-341A-73B1-8C9EB329C55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57137082"/>
                </p:ext>
              </p:extLst>
            </p:nvPr>
          </p:nvGraphicFramePr>
          <p:xfrm>
            <a:off x="0" y="0"/>
            <a:ext cx="4480988" cy="33321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id="{2C2C440C-E8F0-D789-58DE-804D8C0F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274" y="3017839"/>
              <a:ext cx="238125" cy="2381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E51AEE9-F0D4-C7B5-6AF6-C5BF27B5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50" y="-18772"/>
            <a:ext cx="10273338" cy="843268"/>
          </a:xfrm>
        </p:spPr>
        <p:txBody>
          <a:bodyPr/>
          <a:lstStyle/>
          <a:p>
            <a:r>
              <a:rPr lang="nl-NL" dirty="0"/>
              <a:t>Klimaatimpact van gemiddeld Nederlands dieet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5C8248-A68E-4FCB-225A-3EA5B94A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7</a:t>
            </a:fld>
            <a:endParaRPr lang="nl-NL" noProof="1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8B43D4C-768F-750D-5CA5-C0ADCB678386}"/>
              </a:ext>
            </a:extLst>
          </p:cNvPr>
          <p:cNvCxnSpPr>
            <a:cxnSpLocks/>
          </p:cNvCxnSpPr>
          <p:nvPr/>
        </p:nvCxnSpPr>
        <p:spPr>
          <a:xfrm>
            <a:off x="1435608" y="2395728"/>
            <a:ext cx="1768426" cy="15232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38EA42FD-DA0A-7921-07B4-DB0613F237FD}"/>
              </a:ext>
            </a:extLst>
          </p:cNvPr>
          <p:cNvSpPr txBox="1"/>
          <p:nvPr/>
        </p:nvSpPr>
        <p:spPr>
          <a:xfrm rot="2401615">
            <a:off x="1096730" y="2898577"/>
            <a:ext cx="17654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i="1" dirty="0"/>
              <a:t>Dierlijk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F8FFD74-BA3D-2002-EA31-B9300B06AFBB}"/>
              </a:ext>
            </a:extLst>
          </p:cNvPr>
          <p:cNvSpPr txBox="1"/>
          <p:nvPr/>
        </p:nvSpPr>
        <p:spPr>
          <a:xfrm rot="2506337">
            <a:off x="1221953" y="2652901"/>
            <a:ext cx="176542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i="1" dirty="0"/>
              <a:t>Plantaardig</a:t>
            </a:r>
          </a:p>
        </p:txBody>
      </p:sp>
      <p:sp>
        <p:nvSpPr>
          <p:cNvPr id="22" name="Tijdelijke aanduiding voor inhoud 21">
            <a:extLst>
              <a:ext uri="{FF2B5EF4-FFF2-40B4-BE49-F238E27FC236}">
                <a16:creationId xmlns:a16="http://schemas.microsoft.com/office/drawing/2014/main" id="{04A59A1D-206B-973A-ACFB-5DC45ADC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664" y="1567190"/>
            <a:ext cx="4223577" cy="4320000"/>
          </a:xfrm>
        </p:spPr>
        <p:txBody>
          <a:bodyPr/>
          <a:lstStyle/>
          <a:p>
            <a:r>
              <a:rPr lang="nl-NL" dirty="0"/>
              <a:t>Vlees en zuivel domineren de milieudruk</a:t>
            </a:r>
          </a:p>
          <a:p>
            <a:r>
              <a:rPr lang="nl-NL" dirty="0"/>
              <a:t>80-90% van de klimaatimpact worden veroorzaakt door vlees en zuivel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63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36459-B0EA-472C-2339-B0D8D455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522992"/>
          </a:xfrm>
        </p:spPr>
        <p:txBody>
          <a:bodyPr/>
          <a:lstStyle/>
          <a:p>
            <a:r>
              <a:rPr lang="nl-NL" dirty="0"/>
              <a:t>Klimaatimpact eiwitbronnen per kg eiwit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006804-F1F9-66D2-9ADE-B84E842B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B8FC03-5692-65B1-20B9-D334CBEE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8</a:t>
            </a:fld>
            <a:endParaRPr lang="nl-NL" noProof="1"/>
          </a:p>
        </p:txBody>
      </p:sp>
      <p:pic>
        <p:nvPicPr>
          <p:cNvPr id="6" name="Afbeelding 4" descr="Afbeelding met tekst, schermopname, diagram, Perceel&#10;&#10;Automatisch gegenereerde beschrijving">
            <a:extLst>
              <a:ext uri="{FF2B5EF4-FFF2-40B4-BE49-F238E27FC236}">
                <a16:creationId xmlns:a16="http://schemas.microsoft.com/office/drawing/2014/main" id="{1AD03157-FC94-76C9-C3CB-6B59B164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" r="3828"/>
          <a:stretch/>
        </p:blipFill>
        <p:spPr bwMode="auto">
          <a:xfrm>
            <a:off x="1313296" y="1263908"/>
            <a:ext cx="8174717" cy="5625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151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D1163-FE96-4C97-CC66-AA270051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Den Haag duurzamer 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B31AA6-B2DD-B9F5-65AD-63D5D3A4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Drie kernpunten: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Eiwittransitie </a:t>
            </a:r>
            <a:r>
              <a:rPr lang="nl-NL" dirty="0">
                <a:solidFill>
                  <a:schemeClr val="tx2"/>
                </a:solidFill>
              </a:rPr>
              <a:t>(overstappen van dierlijke naar plantaardige eiwitten)</a:t>
            </a:r>
            <a:endParaRPr lang="nl-NL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Seizoen en herkomst aardappelen, groenten en fruit (AGF) </a:t>
            </a:r>
            <a:br>
              <a:rPr lang="nl-NL" dirty="0"/>
            </a:br>
            <a:r>
              <a:rPr lang="nl-NL" dirty="0"/>
              <a:t>(Minder vliegen en met gas verwarmde kassen gebruiken)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Verspilling tegengaan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073C77-5C5F-39F9-8964-85A94E8A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9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54538940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CE Delf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Lettertypen CE Delf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Kleur 1">
      <a:srgbClr val="009DD8"/>
    </a:custClr>
    <a:custClr name="Kleur 2">
      <a:srgbClr val="8DD3FF"/>
    </a:custClr>
    <a:custClr name="Kleur 3">
      <a:srgbClr val="FFDB00"/>
    </a:custClr>
    <a:custClr name="Kleur 4">
      <a:srgbClr val="009133"/>
    </a:custClr>
    <a:custClr name="Kleur 5">
      <a:srgbClr val="70C82F"/>
    </a:custClr>
    <a:custClr name="Kleur 6">
      <a:srgbClr val="3448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asterlijnen">
      <a:srgbClr val="D9D9D9"/>
    </a:custClr>
    <a:custClr name="Tekstvlakken">
      <a:srgbClr val="B9E4FF"/>
    </a:custClr>
    <a:custClr name="Pijlen">
      <a:srgbClr val="A6A6A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eunkleur 1">
      <a:srgbClr val="F79646"/>
    </a:custClr>
    <a:custClr name="Steunkleur 2">
      <a:srgbClr val="FF0000"/>
    </a:custClr>
    <a:custClr name="Steunkleur 3">
      <a:srgbClr val="009C9E"/>
    </a:custClr>
    <a:custClr name="Steunkleur 4">
      <a:srgbClr val="41C4B3"/>
    </a:custClr>
    <a:custClr name="Steunkleur 5">
      <a:srgbClr val="902B8F"/>
    </a:custClr>
    <a:custClr name="Steunkleur 6">
      <a:srgbClr val="B55CAA"/>
    </a:custClr>
    <a:custClr name="Steunkleur 7">
      <a:srgbClr val="F27221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CE Delft - Breedbeeld" id="{A5C0FAD3-EFC9-4EBD-BE4A-031A6147C3ED}" vid="{85F2A5D2-1EBE-4E71-904D-C7175664643D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Notes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Handout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7f69fc-c7bf-4ce6-8a42-c3ad925c51e9">
      <Terms xmlns="http://schemas.microsoft.com/office/infopath/2007/PartnerControls"/>
    </lcf76f155ced4ddcb4097134ff3c332f>
    <TaxCatchAll xmlns="1551743a-392b-4dc3-92e6-98a6dba2e4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CD518141AB444A6C7AE36C67EAFAB" ma:contentTypeVersion="15" ma:contentTypeDescription="Een nieuw document maken." ma:contentTypeScope="" ma:versionID="fe11d636b5e5fc90a8a286f7c04073c1">
  <xsd:schema xmlns:xsd="http://www.w3.org/2001/XMLSchema" xmlns:xs="http://www.w3.org/2001/XMLSchema" xmlns:p="http://schemas.microsoft.com/office/2006/metadata/properties" xmlns:ns2="e07f69fc-c7bf-4ce6-8a42-c3ad925c51e9" xmlns:ns3="1551743a-392b-4dc3-92e6-98a6dba2e405" targetNamespace="http://schemas.microsoft.com/office/2006/metadata/properties" ma:root="true" ma:fieldsID="5f83ed472826625070b69948d57cb4eb" ns2:_="" ns3:_="">
    <xsd:import namespace="e07f69fc-c7bf-4ce6-8a42-c3ad925c51e9"/>
    <xsd:import namespace="1551743a-392b-4dc3-92e6-98a6dba2e4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f69fc-c7bf-4ce6-8a42-c3ad925c5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b918e1f9-856c-4d1e-9fc5-e04eec455f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1743a-392b-4dc3-92e6-98a6dba2e40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66fd0e5-0e58-4513-84db-9937d8d11371}" ma:internalName="TaxCatchAll" ma:showField="CatchAllData" ma:web="1551743a-392b-4dc3-92e6-98a6dba2e4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2AC5F-51A5-4F5F-A598-6F2440C57EE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c09737-79a5-4f1d-bd8b-5dbf936d7520"/>
    <ds:schemaRef ds:uri="http://www.w3.org/XML/1998/namespace"/>
    <ds:schemaRef ds:uri="http://purl.org/dc/dcmitype/"/>
    <ds:schemaRef ds:uri="e07f69fc-c7bf-4ce6-8a42-c3ad925c51e9"/>
    <ds:schemaRef ds:uri="1551743a-392b-4dc3-92e6-98a6dba2e405"/>
  </ds:schemaRefs>
</ds:datastoreItem>
</file>

<file path=customXml/itemProps2.xml><?xml version="1.0" encoding="utf-8"?>
<ds:datastoreItem xmlns:ds="http://schemas.openxmlformats.org/officeDocument/2006/customXml" ds:itemID="{AFB39F47-4083-4557-9527-601005E4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f69fc-c7bf-4ce6-8a42-c3ad925c51e9"/>
    <ds:schemaRef ds:uri="1551743a-392b-4dc3-92e6-98a6dba2e4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8FDD1B-55DC-4BB5-957C-4B7698F9B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CE Delft - Breedbeeld</Template>
  <TotalTime>2730</TotalTime>
  <Words>881</Words>
  <Application>Microsoft Office PowerPoint</Application>
  <PresentationFormat>Custom</PresentationFormat>
  <Paragraphs>186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Huisstijl</vt:lpstr>
      <vt:lpstr>Duurzaam voedsel voor Den Haag</vt:lpstr>
      <vt:lpstr>CE Delft</vt:lpstr>
      <vt:lpstr>Milieudruk van een consument (klimaatimpact in de keten)</vt:lpstr>
      <vt:lpstr>Doel en onderzoeksvragen</vt:lpstr>
      <vt:lpstr>Waar kopen inwoners van Den Haag hun voedsel?</vt:lpstr>
      <vt:lpstr>Welke producten veroorzaken de milieudruk?</vt:lpstr>
      <vt:lpstr>Klimaatimpact van gemiddeld Nederlands dieet</vt:lpstr>
      <vt:lpstr>Klimaatimpact eiwitbronnen per kg eiwit </vt:lpstr>
      <vt:lpstr>Hoe kan Den Haag duurzamer eten?</vt:lpstr>
      <vt:lpstr>Handelingsperspectieven Uit het seizoen</vt:lpstr>
      <vt:lpstr>Handelingsperspectieven Verspilling</vt:lpstr>
      <vt:lpstr>Aanbevelingen</vt:lpstr>
      <vt:lpstr>Eye Openers</vt:lpstr>
      <vt:lpstr>Hoofdconclusies:</vt:lpstr>
      <vt:lpstr>Vragen?  (hierna reserve slides)</vt:lpstr>
      <vt:lpstr>Verschillen tussen bevolkingsgroepen </vt:lpstr>
      <vt:lpstr>Handelingsperspectieven Eiwittransitie</vt:lpstr>
      <vt:lpstr>Handelingsperspectieven Uit het seizoen</vt:lpstr>
      <vt:lpstr>Handelingsperspectieven Uit het seizoen</vt:lpstr>
      <vt:lpstr>Handelingsperspectieven Uit het seizoen</vt:lpstr>
      <vt:lpstr>Handelingsperspectieven Uit het seizoen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Duurzaam voedsel voor Den Haag</dc:title>
  <dc:subject/>
  <dc:creator>Pien van Berkel</dc:creator>
  <cp:keywords/>
  <dc:description>sjabloonversie 2.3a - 19 August 2019</dc:description>
  <cp:lastModifiedBy>Geert Bergsma</cp:lastModifiedBy>
  <cp:revision>13</cp:revision>
  <dcterms:created xsi:type="dcterms:W3CDTF">2022-10-10T12:24:22Z</dcterms:created>
  <dcterms:modified xsi:type="dcterms:W3CDTF">2023-05-10T08:09:27Z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0x0101005F4CD518141AB444A6C7AE36C67EAFAB</vt:lpwstr>
  </property>
  <property fmtid="{D5CDD505-2E9C-101B-9397-08002B2CF9AE}" pid="3" name="MediaServiceImageTags">
    <vt:lpwstr/>
  </property>
</Properties>
</file>